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302" r:id="rId3"/>
    <p:sldId id="301" r:id="rId4"/>
    <p:sldId id="262" r:id="rId5"/>
    <p:sldId id="258" r:id="rId6"/>
    <p:sldId id="259" r:id="rId7"/>
    <p:sldId id="257" r:id="rId8"/>
    <p:sldId id="261" r:id="rId9"/>
    <p:sldId id="299" r:id="rId10"/>
    <p:sldId id="265" r:id="rId11"/>
    <p:sldId id="264" r:id="rId12"/>
    <p:sldId id="266" r:id="rId13"/>
    <p:sldId id="268" r:id="rId14"/>
    <p:sldId id="269" r:id="rId15"/>
    <p:sldId id="263" r:id="rId16"/>
    <p:sldId id="267" r:id="rId17"/>
    <p:sldId id="296" r:id="rId18"/>
    <p:sldId id="272" r:id="rId19"/>
    <p:sldId id="303" r:id="rId20"/>
    <p:sldId id="274" r:id="rId21"/>
    <p:sldId id="276" r:id="rId22"/>
    <p:sldId id="279" r:id="rId23"/>
    <p:sldId id="277" r:id="rId24"/>
    <p:sldId id="280" r:id="rId25"/>
    <p:sldId id="282" r:id="rId26"/>
    <p:sldId id="283" r:id="rId27"/>
    <p:sldId id="297" r:id="rId28"/>
    <p:sldId id="298" r:id="rId29"/>
    <p:sldId id="284" r:id="rId30"/>
    <p:sldId id="285" r:id="rId31"/>
    <p:sldId id="286" r:id="rId32"/>
    <p:sldId id="287" r:id="rId33"/>
    <p:sldId id="289" r:id="rId34"/>
    <p:sldId id="288" r:id="rId35"/>
    <p:sldId id="294" r:id="rId36"/>
    <p:sldId id="290" r:id="rId37"/>
    <p:sldId id="291" r:id="rId38"/>
    <p:sldId id="293" r:id="rId39"/>
    <p:sldId id="292" r:id="rId40"/>
    <p:sldId id="295" r:id="rId41"/>
    <p:sldId id="304" r:id="rId42"/>
    <p:sldId id="27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57"/>
    <p:restoredTop sz="92562"/>
  </p:normalViewPr>
  <p:slideViewPr>
    <p:cSldViewPr snapToGrid="0" snapToObjects="1">
      <p:cViewPr varScale="1">
        <p:scale>
          <a:sx n="71" d="100"/>
          <a:sy n="71" d="100"/>
        </p:scale>
        <p:origin x="9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iagrams/_rels/drawing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F5B8D-71F5-7447-8E2A-2B924835BBE2}" type="doc">
      <dgm:prSet loTypeId="urn:microsoft.com/office/officeart/2005/8/layout/vList3#1" loCatId="" qsTypeId="urn:microsoft.com/office/officeart/2005/8/quickstyle/simple4" qsCatId="simple" csTypeId="urn:microsoft.com/office/officeart/2005/8/colors/accent1_2" csCatId="accent1" phldr="1"/>
      <dgm:spPr/>
      <dgm:t>
        <a:bodyPr/>
        <a:lstStyle/>
        <a:p>
          <a:endParaRPr lang="en-US"/>
        </a:p>
      </dgm:t>
    </dgm:pt>
    <dgm:pt modelId="{D077637D-7274-C546-B9D9-BEA507697D67}">
      <dgm:prSet phldrT="[Text]"/>
      <dgm:spPr>
        <a:solidFill>
          <a:srgbClr val="002060"/>
        </a:solidFill>
      </dgm:spPr>
      <dgm:t>
        <a:bodyPr/>
        <a:lstStyle/>
        <a:p>
          <a:r>
            <a:rPr lang="en-US" dirty="0"/>
            <a:t>Elder Orphans</a:t>
          </a:r>
        </a:p>
      </dgm:t>
    </dgm:pt>
    <dgm:pt modelId="{FF77B5A6-98AB-0540-93A8-A1F555636B63}" type="parTrans" cxnId="{21ED4866-5DD3-A94D-9EE9-A0DD1E4964BC}">
      <dgm:prSet/>
      <dgm:spPr/>
      <dgm:t>
        <a:bodyPr/>
        <a:lstStyle/>
        <a:p>
          <a:endParaRPr lang="en-US"/>
        </a:p>
      </dgm:t>
    </dgm:pt>
    <dgm:pt modelId="{269AB327-A690-204E-BD6B-F073E351F01B}" type="sibTrans" cxnId="{21ED4866-5DD3-A94D-9EE9-A0DD1E4964BC}">
      <dgm:prSet/>
      <dgm:spPr/>
      <dgm:t>
        <a:bodyPr/>
        <a:lstStyle/>
        <a:p>
          <a:endParaRPr lang="en-US"/>
        </a:p>
      </dgm:t>
    </dgm:pt>
    <dgm:pt modelId="{A3E7F77E-739D-0642-9D28-0374FF9B78B5}">
      <dgm:prSet phldrT="[Text]"/>
      <dgm:spPr>
        <a:solidFill>
          <a:srgbClr val="002060"/>
        </a:solidFill>
      </dgm:spPr>
      <dgm:t>
        <a:bodyPr/>
        <a:lstStyle/>
        <a:p>
          <a:r>
            <a:rPr lang="en-US" dirty="0"/>
            <a:t>  Single and Divorced Seniors</a:t>
          </a:r>
        </a:p>
      </dgm:t>
    </dgm:pt>
    <dgm:pt modelId="{46A8C1AE-084E-BF41-B23E-9805E1AC8AE5}" type="parTrans" cxnId="{0142CA26-5A2B-9540-B446-5F26947C67D4}">
      <dgm:prSet/>
      <dgm:spPr/>
      <dgm:t>
        <a:bodyPr/>
        <a:lstStyle/>
        <a:p>
          <a:endParaRPr lang="en-US"/>
        </a:p>
      </dgm:t>
    </dgm:pt>
    <dgm:pt modelId="{5A5D7C3B-1309-4A49-9A81-4BE742715BD3}" type="sibTrans" cxnId="{0142CA26-5A2B-9540-B446-5F26947C67D4}">
      <dgm:prSet/>
      <dgm:spPr/>
      <dgm:t>
        <a:bodyPr/>
        <a:lstStyle/>
        <a:p>
          <a:endParaRPr lang="en-US"/>
        </a:p>
      </dgm:t>
    </dgm:pt>
    <dgm:pt modelId="{8407FEEF-2764-E647-B998-AFEEA66B67E4}">
      <dgm:prSet phldrT="[Text]"/>
      <dgm:spPr>
        <a:solidFill>
          <a:srgbClr val="002060"/>
        </a:solidFill>
      </dgm:spPr>
      <dgm:t>
        <a:bodyPr/>
        <a:lstStyle/>
        <a:p>
          <a:pPr algn="l"/>
          <a:r>
            <a:rPr lang="en-US" dirty="0"/>
            <a:t>                                LGBT Seniors</a:t>
          </a:r>
        </a:p>
      </dgm:t>
    </dgm:pt>
    <dgm:pt modelId="{F855C1A7-2852-BA4D-9257-1E3C4749A660}" type="parTrans" cxnId="{BB561802-3EEA-5A44-B8A4-96C99AA41078}">
      <dgm:prSet/>
      <dgm:spPr/>
      <dgm:t>
        <a:bodyPr/>
        <a:lstStyle/>
        <a:p>
          <a:endParaRPr lang="en-US"/>
        </a:p>
      </dgm:t>
    </dgm:pt>
    <dgm:pt modelId="{5F1C302B-FD0F-E144-947E-9E2523BF7D61}" type="sibTrans" cxnId="{BB561802-3EEA-5A44-B8A4-96C99AA41078}">
      <dgm:prSet/>
      <dgm:spPr/>
      <dgm:t>
        <a:bodyPr/>
        <a:lstStyle/>
        <a:p>
          <a:endParaRPr lang="en-US"/>
        </a:p>
      </dgm:t>
    </dgm:pt>
    <dgm:pt modelId="{525B50F0-C319-8344-B10D-F15BF21E6C89}">
      <dgm:prSet/>
      <dgm:spPr>
        <a:solidFill>
          <a:srgbClr val="002060"/>
        </a:solidFill>
      </dgm:spPr>
      <dgm:t>
        <a:bodyPr/>
        <a:lstStyle/>
        <a:p>
          <a:r>
            <a:rPr lang="en-US" dirty="0"/>
            <a:t>Our Four-Legged Friends</a:t>
          </a:r>
        </a:p>
      </dgm:t>
    </dgm:pt>
    <dgm:pt modelId="{B5910977-E23B-AD47-BFDE-5D504B74B1F9}" type="parTrans" cxnId="{D054049F-1DD4-8846-AF94-1C33E1587216}">
      <dgm:prSet/>
      <dgm:spPr/>
      <dgm:t>
        <a:bodyPr/>
        <a:lstStyle/>
        <a:p>
          <a:endParaRPr lang="en-US"/>
        </a:p>
      </dgm:t>
    </dgm:pt>
    <dgm:pt modelId="{9A89135C-5C59-2E45-848C-BDEFCBE78214}" type="sibTrans" cxnId="{D054049F-1DD4-8846-AF94-1C33E1587216}">
      <dgm:prSet/>
      <dgm:spPr/>
      <dgm:t>
        <a:bodyPr/>
        <a:lstStyle/>
        <a:p>
          <a:endParaRPr lang="en-US"/>
        </a:p>
      </dgm:t>
    </dgm:pt>
    <dgm:pt modelId="{9359A25F-77A1-5E4A-BC21-5770EEA6B33B}">
      <dgm:prSet/>
      <dgm:spPr>
        <a:solidFill>
          <a:srgbClr val="002060"/>
        </a:solidFill>
      </dgm:spPr>
      <dgm:t>
        <a:bodyPr/>
        <a:lstStyle/>
        <a:p>
          <a:r>
            <a:rPr lang="en-US" dirty="0"/>
            <a:t>Blended Families</a:t>
          </a:r>
        </a:p>
      </dgm:t>
    </dgm:pt>
    <dgm:pt modelId="{06C8582C-E1DF-D24C-B89D-D05BF2FD6785}" type="sibTrans" cxnId="{97B73A39-98C2-BE4D-93DD-4EB956410F9E}">
      <dgm:prSet/>
      <dgm:spPr/>
      <dgm:t>
        <a:bodyPr/>
        <a:lstStyle/>
        <a:p>
          <a:endParaRPr lang="en-US"/>
        </a:p>
      </dgm:t>
    </dgm:pt>
    <dgm:pt modelId="{959B136E-85CB-8A4C-BEFD-D17C15DF60DA}" type="parTrans" cxnId="{97B73A39-98C2-BE4D-93DD-4EB956410F9E}">
      <dgm:prSet/>
      <dgm:spPr/>
      <dgm:t>
        <a:bodyPr/>
        <a:lstStyle/>
        <a:p>
          <a:endParaRPr lang="en-US"/>
        </a:p>
      </dgm:t>
    </dgm:pt>
    <dgm:pt modelId="{97CDAFF8-63CF-6747-8726-37D544FD91AC}" type="pres">
      <dgm:prSet presAssocID="{FF6F5B8D-71F5-7447-8E2A-2B924835BBE2}" presName="linearFlow" presStyleCnt="0">
        <dgm:presLayoutVars>
          <dgm:dir/>
          <dgm:resizeHandles val="exact"/>
        </dgm:presLayoutVars>
      </dgm:prSet>
      <dgm:spPr/>
      <dgm:t>
        <a:bodyPr/>
        <a:lstStyle/>
        <a:p>
          <a:endParaRPr lang="en-US"/>
        </a:p>
      </dgm:t>
    </dgm:pt>
    <dgm:pt modelId="{CED79749-CF44-5A47-8CDB-7E0AFB9FA268}" type="pres">
      <dgm:prSet presAssocID="{D077637D-7274-C546-B9D9-BEA507697D67}" presName="composite" presStyleCnt="0"/>
      <dgm:spPr/>
    </dgm:pt>
    <dgm:pt modelId="{BBD864F1-73DF-BA48-A1D8-729EF71E4564}" type="pres">
      <dgm:prSet presAssocID="{D077637D-7274-C546-B9D9-BEA507697D67}" presName="imgShp" presStyleLbl="fgImgPlace1" presStyleIdx="0" presStyleCnt="5"/>
      <dgm:spPr>
        <a:prstGeom prst="ellipse">
          <a:avLst/>
        </a:prstGeom>
        <a:blipFill rotWithShape="1">
          <a:blip xmlns:r="http://schemas.openxmlformats.org/officeDocument/2006/relationships" r:embed="rId1"/>
          <a:stretch>
            <a:fillRect/>
          </a:stretch>
        </a:blipFill>
      </dgm:spPr>
      <dgm:extLst/>
    </dgm:pt>
    <dgm:pt modelId="{9AB42F41-3C4B-C046-BD45-4F79648156B5}" type="pres">
      <dgm:prSet presAssocID="{D077637D-7274-C546-B9D9-BEA507697D67}" presName="txShp" presStyleLbl="node1" presStyleIdx="0" presStyleCnt="5" custScaleX="125720" custScaleY="82594">
        <dgm:presLayoutVars>
          <dgm:bulletEnabled val="1"/>
        </dgm:presLayoutVars>
      </dgm:prSet>
      <dgm:spPr/>
      <dgm:t>
        <a:bodyPr/>
        <a:lstStyle/>
        <a:p>
          <a:endParaRPr lang="en-US"/>
        </a:p>
      </dgm:t>
    </dgm:pt>
    <dgm:pt modelId="{02C6B14B-3EC6-9445-8A5B-19FFAC40BBAF}" type="pres">
      <dgm:prSet presAssocID="{269AB327-A690-204E-BD6B-F073E351F01B}" presName="spacing" presStyleCnt="0"/>
      <dgm:spPr/>
    </dgm:pt>
    <dgm:pt modelId="{1F0A1F11-E1E8-8C44-8F66-E7BC5BF27B0F}" type="pres">
      <dgm:prSet presAssocID="{A3E7F77E-739D-0642-9D28-0374FF9B78B5}" presName="composite" presStyleCnt="0"/>
      <dgm:spPr/>
    </dgm:pt>
    <dgm:pt modelId="{73A461FA-7993-764E-89EE-DDDBE8255973}" type="pres">
      <dgm:prSet presAssocID="{A3E7F77E-739D-0642-9D28-0374FF9B78B5}" presName="imgShp" presStyleLbl="fgImgPlace1" presStyleIdx="1" presStyleCnt="5"/>
      <dgm:spPr>
        <a:blipFill rotWithShape="1">
          <a:blip xmlns:r="http://schemas.openxmlformats.org/officeDocument/2006/relationships" r:embed="rId2"/>
          <a:stretch>
            <a:fillRect/>
          </a:stretch>
        </a:blipFill>
      </dgm:spPr>
    </dgm:pt>
    <dgm:pt modelId="{5203A212-0628-8B43-8D95-10FE0709BBE0}" type="pres">
      <dgm:prSet presAssocID="{A3E7F77E-739D-0642-9D28-0374FF9B78B5}" presName="txShp" presStyleLbl="node1" presStyleIdx="1" presStyleCnt="5" custScaleX="125690" custScaleY="82566">
        <dgm:presLayoutVars>
          <dgm:bulletEnabled val="1"/>
        </dgm:presLayoutVars>
      </dgm:prSet>
      <dgm:spPr/>
      <dgm:t>
        <a:bodyPr/>
        <a:lstStyle/>
        <a:p>
          <a:endParaRPr lang="en-US"/>
        </a:p>
      </dgm:t>
    </dgm:pt>
    <dgm:pt modelId="{26F24787-AB8E-B149-9D46-8C5A42E39ABA}" type="pres">
      <dgm:prSet presAssocID="{5A5D7C3B-1309-4A49-9A81-4BE742715BD3}" presName="spacing" presStyleCnt="0"/>
      <dgm:spPr/>
    </dgm:pt>
    <dgm:pt modelId="{A409DB2F-6EE5-7747-A7A7-430EB6BEAE27}" type="pres">
      <dgm:prSet presAssocID="{8407FEEF-2764-E647-B998-AFEEA66B67E4}" presName="composite" presStyleCnt="0"/>
      <dgm:spPr/>
    </dgm:pt>
    <dgm:pt modelId="{7380E217-F98B-9742-9C99-08359C32FA04}" type="pres">
      <dgm:prSet presAssocID="{8407FEEF-2764-E647-B998-AFEEA66B67E4}" presName="imgShp" presStyleLbl="fgImgPlace1" presStyleIdx="2" presStyleCnt="5"/>
      <dgm:spPr>
        <a:blipFill rotWithShape="1">
          <a:blip xmlns:r="http://schemas.openxmlformats.org/officeDocument/2006/relationships" r:embed="rId3"/>
          <a:stretch>
            <a:fillRect/>
          </a:stretch>
        </a:blipFill>
      </dgm:spPr>
    </dgm:pt>
    <dgm:pt modelId="{990F5A2E-F67A-B547-BA8C-3E0BED5530AD}" type="pres">
      <dgm:prSet presAssocID="{8407FEEF-2764-E647-B998-AFEEA66B67E4}" presName="txShp" presStyleLbl="node1" presStyleIdx="2" presStyleCnt="5" custScaleX="125690" custScaleY="83089">
        <dgm:presLayoutVars>
          <dgm:bulletEnabled val="1"/>
        </dgm:presLayoutVars>
      </dgm:prSet>
      <dgm:spPr/>
      <dgm:t>
        <a:bodyPr/>
        <a:lstStyle/>
        <a:p>
          <a:endParaRPr lang="en-US"/>
        </a:p>
      </dgm:t>
    </dgm:pt>
    <dgm:pt modelId="{89269B32-1477-A949-B6AD-534CE960E9CF}" type="pres">
      <dgm:prSet presAssocID="{5F1C302B-FD0F-E144-947E-9E2523BF7D61}" presName="spacing" presStyleCnt="0"/>
      <dgm:spPr/>
    </dgm:pt>
    <dgm:pt modelId="{E02D2E1E-472C-5645-829C-5748F9EA4B45}" type="pres">
      <dgm:prSet presAssocID="{9359A25F-77A1-5E4A-BC21-5770EEA6B33B}" presName="composite" presStyleCnt="0"/>
      <dgm:spPr/>
    </dgm:pt>
    <dgm:pt modelId="{5B1C4324-0A74-3B4A-ADB3-6E5857566F69}" type="pres">
      <dgm:prSet presAssocID="{9359A25F-77A1-5E4A-BC21-5770EEA6B33B}" presName="imgShp" presStyleLbl="fgImgPlace1" presStyleIdx="3" presStyleCnt="5"/>
      <dgm:spPr>
        <a:blipFill rotWithShape="1">
          <a:blip xmlns:r="http://schemas.openxmlformats.org/officeDocument/2006/relationships" r:embed="rId4"/>
          <a:stretch>
            <a:fillRect/>
          </a:stretch>
        </a:blipFill>
      </dgm:spPr>
    </dgm:pt>
    <dgm:pt modelId="{02024DF4-4C46-C14B-A79E-1F87E7C11B2C}" type="pres">
      <dgm:prSet presAssocID="{9359A25F-77A1-5E4A-BC21-5770EEA6B33B}" presName="txShp" presStyleLbl="node1" presStyleIdx="3" presStyleCnt="5" custScaleX="125690" custScaleY="82150">
        <dgm:presLayoutVars>
          <dgm:bulletEnabled val="1"/>
        </dgm:presLayoutVars>
      </dgm:prSet>
      <dgm:spPr/>
      <dgm:t>
        <a:bodyPr/>
        <a:lstStyle/>
        <a:p>
          <a:endParaRPr lang="en-US"/>
        </a:p>
      </dgm:t>
    </dgm:pt>
    <dgm:pt modelId="{2F1E8444-69D9-8D4F-AC92-4189B4392237}" type="pres">
      <dgm:prSet presAssocID="{06C8582C-E1DF-D24C-B89D-D05BF2FD6785}" presName="spacing" presStyleCnt="0"/>
      <dgm:spPr/>
    </dgm:pt>
    <dgm:pt modelId="{4DEB9022-CF05-744D-9F8F-9711E3A68C69}" type="pres">
      <dgm:prSet presAssocID="{525B50F0-C319-8344-B10D-F15BF21E6C89}" presName="composite" presStyleCnt="0"/>
      <dgm:spPr/>
    </dgm:pt>
    <dgm:pt modelId="{41BED5E6-877C-5047-9E28-6C8BB6A3B1A6}" type="pres">
      <dgm:prSet presAssocID="{525B50F0-C319-8344-B10D-F15BF21E6C89}" presName="imgShp" presStyleLbl="fgImgPlace1" presStyleIdx="4" presStyleCnt="5"/>
      <dgm:spPr>
        <a:blipFill rotWithShape="1">
          <a:blip xmlns:r="http://schemas.openxmlformats.org/officeDocument/2006/relationships" r:embed="rId5"/>
          <a:stretch>
            <a:fillRect/>
          </a:stretch>
        </a:blipFill>
      </dgm:spPr>
    </dgm:pt>
    <dgm:pt modelId="{9CF13C2A-6006-374A-B454-9A426D5971B0}" type="pres">
      <dgm:prSet presAssocID="{525B50F0-C319-8344-B10D-F15BF21E6C89}" presName="txShp" presStyleLbl="node1" presStyleIdx="4" presStyleCnt="5" custScaleX="125690" custScaleY="83584">
        <dgm:presLayoutVars>
          <dgm:bulletEnabled val="1"/>
        </dgm:presLayoutVars>
      </dgm:prSet>
      <dgm:spPr/>
      <dgm:t>
        <a:bodyPr/>
        <a:lstStyle/>
        <a:p>
          <a:endParaRPr lang="en-US"/>
        </a:p>
      </dgm:t>
    </dgm:pt>
  </dgm:ptLst>
  <dgm:cxnLst>
    <dgm:cxn modelId="{A49BC460-CB56-F042-9396-46AD1AB21468}" type="presOf" srcId="{525B50F0-C319-8344-B10D-F15BF21E6C89}" destId="{9CF13C2A-6006-374A-B454-9A426D5971B0}" srcOrd="0" destOrd="0" presId="urn:microsoft.com/office/officeart/2005/8/layout/vList3#1"/>
    <dgm:cxn modelId="{CF6800D1-7DF1-8C4E-AA0B-DE72CAEEA29A}" type="presOf" srcId="{8407FEEF-2764-E647-B998-AFEEA66B67E4}" destId="{990F5A2E-F67A-B547-BA8C-3E0BED5530AD}" srcOrd="0" destOrd="0" presId="urn:microsoft.com/office/officeart/2005/8/layout/vList3#1"/>
    <dgm:cxn modelId="{BB561802-3EEA-5A44-B8A4-96C99AA41078}" srcId="{FF6F5B8D-71F5-7447-8E2A-2B924835BBE2}" destId="{8407FEEF-2764-E647-B998-AFEEA66B67E4}" srcOrd="2" destOrd="0" parTransId="{F855C1A7-2852-BA4D-9257-1E3C4749A660}" sibTransId="{5F1C302B-FD0F-E144-947E-9E2523BF7D61}"/>
    <dgm:cxn modelId="{80B81F98-BA2B-8041-8F96-11F13CCCF64E}" type="presOf" srcId="{D077637D-7274-C546-B9D9-BEA507697D67}" destId="{9AB42F41-3C4B-C046-BD45-4F79648156B5}" srcOrd="0" destOrd="0" presId="urn:microsoft.com/office/officeart/2005/8/layout/vList3#1"/>
    <dgm:cxn modelId="{0142CA26-5A2B-9540-B446-5F26947C67D4}" srcId="{FF6F5B8D-71F5-7447-8E2A-2B924835BBE2}" destId="{A3E7F77E-739D-0642-9D28-0374FF9B78B5}" srcOrd="1" destOrd="0" parTransId="{46A8C1AE-084E-BF41-B23E-9805E1AC8AE5}" sibTransId="{5A5D7C3B-1309-4A49-9A81-4BE742715BD3}"/>
    <dgm:cxn modelId="{9DBCF61A-2E5F-BD46-AFA2-C0207E157AA6}" type="presOf" srcId="{FF6F5B8D-71F5-7447-8E2A-2B924835BBE2}" destId="{97CDAFF8-63CF-6747-8726-37D544FD91AC}" srcOrd="0" destOrd="0" presId="urn:microsoft.com/office/officeart/2005/8/layout/vList3#1"/>
    <dgm:cxn modelId="{97B73A39-98C2-BE4D-93DD-4EB956410F9E}" srcId="{FF6F5B8D-71F5-7447-8E2A-2B924835BBE2}" destId="{9359A25F-77A1-5E4A-BC21-5770EEA6B33B}" srcOrd="3" destOrd="0" parTransId="{959B136E-85CB-8A4C-BEFD-D17C15DF60DA}" sibTransId="{06C8582C-E1DF-D24C-B89D-D05BF2FD6785}"/>
    <dgm:cxn modelId="{D054049F-1DD4-8846-AF94-1C33E1587216}" srcId="{FF6F5B8D-71F5-7447-8E2A-2B924835BBE2}" destId="{525B50F0-C319-8344-B10D-F15BF21E6C89}" srcOrd="4" destOrd="0" parTransId="{B5910977-E23B-AD47-BFDE-5D504B74B1F9}" sibTransId="{9A89135C-5C59-2E45-848C-BDEFCBE78214}"/>
    <dgm:cxn modelId="{9728CB9D-9B0D-FD48-8B45-7B121C403086}" type="presOf" srcId="{9359A25F-77A1-5E4A-BC21-5770EEA6B33B}" destId="{02024DF4-4C46-C14B-A79E-1F87E7C11B2C}" srcOrd="0" destOrd="0" presId="urn:microsoft.com/office/officeart/2005/8/layout/vList3#1"/>
    <dgm:cxn modelId="{2127A731-739A-5B4F-8175-6F79543BC56F}" type="presOf" srcId="{A3E7F77E-739D-0642-9D28-0374FF9B78B5}" destId="{5203A212-0628-8B43-8D95-10FE0709BBE0}" srcOrd="0" destOrd="0" presId="urn:microsoft.com/office/officeart/2005/8/layout/vList3#1"/>
    <dgm:cxn modelId="{21ED4866-5DD3-A94D-9EE9-A0DD1E4964BC}" srcId="{FF6F5B8D-71F5-7447-8E2A-2B924835BBE2}" destId="{D077637D-7274-C546-B9D9-BEA507697D67}" srcOrd="0" destOrd="0" parTransId="{FF77B5A6-98AB-0540-93A8-A1F555636B63}" sibTransId="{269AB327-A690-204E-BD6B-F073E351F01B}"/>
    <dgm:cxn modelId="{B1CCFB19-6768-2143-9E72-15479CB0DA0F}" type="presParOf" srcId="{97CDAFF8-63CF-6747-8726-37D544FD91AC}" destId="{CED79749-CF44-5A47-8CDB-7E0AFB9FA268}" srcOrd="0" destOrd="0" presId="urn:microsoft.com/office/officeart/2005/8/layout/vList3#1"/>
    <dgm:cxn modelId="{A35DA15F-D315-B445-9A6D-790870369F89}" type="presParOf" srcId="{CED79749-CF44-5A47-8CDB-7E0AFB9FA268}" destId="{BBD864F1-73DF-BA48-A1D8-729EF71E4564}" srcOrd="0" destOrd="0" presId="urn:microsoft.com/office/officeart/2005/8/layout/vList3#1"/>
    <dgm:cxn modelId="{BEAD8A0A-3B50-E24E-9923-1998A53F16B0}" type="presParOf" srcId="{CED79749-CF44-5A47-8CDB-7E0AFB9FA268}" destId="{9AB42F41-3C4B-C046-BD45-4F79648156B5}" srcOrd="1" destOrd="0" presId="urn:microsoft.com/office/officeart/2005/8/layout/vList3#1"/>
    <dgm:cxn modelId="{B795B29B-252C-5A4F-93C2-372918BE9203}" type="presParOf" srcId="{97CDAFF8-63CF-6747-8726-37D544FD91AC}" destId="{02C6B14B-3EC6-9445-8A5B-19FFAC40BBAF}" srcOrd="1" destOrd="0" presId="urn:microsoft.com/office/officeart/2005/8/layout/vList3#1"/>
    <dgm:cxn modelId="{F022E081-9AC0-1144-9635-ED5F027035A3}" type="presParOf" srcId="{97CDAFF8-63CF-6747-8726-37D544FD91AC}" destId="{1F0A1F11-E1E8-8C44-8F66-E7BC5BF27B0F}" srcOrd="2" destOrd="0" presId="urn:microsoft.com/office/officeart/2005/8/layout/vList3#1"/>
    <dgm:cxn modelId="{9998E968-7D0D-E943-89EB-1AE9485EA9B9}" type="presParOf" srcId="{1F0A1F11-E1E8-8C44-8F66-E7BC5BF27B0F}" destId="{73A461FA-7993-764E-89EE-DDDBE8255973}" srcOrd="0" destOrd="0" presId="urn:microsoft.com/office/officeart/2005/8/layout/vList3#1"/>
    <dgm:cxn modelId="{643E36F0-405F-1042-8F97-F36C7606D908}" type="presParOf" srcId="{1F0A1F11-E1E8-8C44-8F66-E7BC5BF27B0F}" destId="{5203A212-0628-8B43-8D95-10FE0709BBE0}" srcOrd="1" destOrd="0" presId="urn:microsoft.com/office/officeart/2005/8/layout/vList3#1"/>
    <dgm:cxn modelId="{C7F0E6D6-0D92-C547-9F59-3AE6D2C01CA4}" type="presParOf" srcId="{97CDAFF8-63CF-6747-8726-37D544FD91AC}" destId="{26F24787-AB8E-B149-9D46-8C5A42E39ABA}" srcOrd="3" destOrd="0" presId="urn:microsoft.com/office/officeart/2005/8/layout/vList3#1"/>
    <dgm:cxn modelId="{DEF15A0E-6EE4-1A4A-8D68-06B197391864}" type="presParOf" srcId="{97CDAFF8-63CF-6747-8726-37D544FD91AC}" destId="{A409DB2F-6EE5-7747-A7A7-430EB6BEAE27}" srcOrd="4" destOrd="0" presId="urn:microsoft.com/office/officeart/2005/8/layout/vList3#1"/>
    <dgm:cxn modelId="{6D7707C5-9B06-274B-A378-81CC45E003A0}" type="presParOf" srcId="{A409DB2F-6EE5-7747-A7A7-430EB6BEAE27}" destId="{7380E217-F98B-9742-9C99-08359C32FA04}" srcOrd="0" destOrd="0" presId="urn:microsoft.com/office/officeart/2005/8/layout/vList3#1"/>
    <dgm:cxn modelId="{358BE563-5C01-C143-9CF4-DE524CE94D27}" type="presParOf" srcId="{A409DB2F-6EE5-7747-A7A7-430EB6BEAE27}" destId="{990F5A2E-F67A-B547-BA8C-3E0BED5530AD}" srcOrd="1" destOrd="0" presId="urn:microsoft.com/office/officeart/2005/8/layout/vList3#1"/>
    <dgm:cxn modelId="{3A0BA73A-E644-8E48-9867-4CEBF692EEA6}" type="presParOf" srcId="{97CDAFF8-63CF-6747-8726-37D544FD91AC}" destId="{89269B32-1477-A949-B6AD-534CE960E9CF}" srcOrd="5" destOrd="0" presId="urn:microsoft.com/office/officeart/2005/8/layout/vList3#1"/>
    <dgm:cxn modelId="{AB11A6BA-0343-0E4F-96A2-A94BC521DBFB}" type="presParOf" srcId="{97CDAFF8-63CF-6747-8726-37D544FD91AC}" destId="{E02D2E1E-472C-5645-829C-5748F9EA4B45}" srcOrd="6" destOrd="0" presId="urn:microsoft.com/office/officeart/2005/8/layout/vList3#1"/>
    <dgm:cxn modelId="{CA79BEDA-84F6-5E40-88CC-1C5AAF3C8020}" type="presParOf" srcId="{E02D2E1E-472C-5645-829C-5748F9EA4B45}" destId="{5B1C4324-0A74-3B4A-ADB3-6E5857566F69}" srcOrd="0" destOrd="0" presId="urn:microsoft.com/office/officeart/2005/8/layout/vList3#1"/>
    <dgm:cxn modelId="{FF50D689-A4AF-CA44-983E-D32DD006BB3F}" type="presParOf" srcId="{E02D2E1E-472C-5645-829C-5748F9EA4B45}" destId="{02024DF4-4C46-C14B-A79E-1F87E7C11B2C}" srcOrd="1" destOrd="0" presId="urn:microsoft.com/office/officeart/2005/8/layout/vList3#1"/>
    <dgm:cxn modelId="{A0452E2D-1BA8-1D44-A122-43FA2BE1700F}" type="presParOf" srcId="{97CDAFF8-63CF-6747-8726-37D544FD91AC}" destId="{2F1E8444-69D9-8D4F-AC92-4189B4392237}" srcOrd="7" destOrd="0" presId="urn:microsoft.com/office/officeart/2005/8/layout/vList3#1"/>
    <dgm:cxn modelId="{D8DFB6F0-88F4-184A-BB69-DFE9DE23A19E}" type="presParOf" srcId="{97CDAFF8-63CF-6747-8726-37D544FD91AC}" destId="{4DEB9022-CF05-744D-9F8F-9711E3A68C69}" srcOrd="8" destOrd="0" presId="urn:microsoft.com/office/officeart/2005/8/layout/vList3#1"/>
    <dgm:cxn modelId="{0224C4D6-6C55-2543-A92E-EA0B0E453F9E}" type="presParOf" srcId="{4DEB9022-CF05-744D-9F8F-9711E3A68C69}" destId="{41BED5E6-877C-5047-9E28-6C8BB6A3B1A6}" srcOrd="0" destOrd="0" presId="urn:microsoft.com/office/officeart/2005/8/layout/vList3#1"/>
    <dgm:cxn modelId="{32143471-89A4-9B44-8DA5-ED3197E7C0FE}" type="presParOf" srcId="{4DEB9022-CF05-744D-9F8F-9711E3A68C69}" destId="{9CF13C2A-6006-374A-B454-9A426D5971B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68937-705E-084C-BA51-EBF9E82E410D}" type="doc">
      <dgm:prSet loTypeId="urn:microsoft.com/office/officeart/2005/8/layout/vProcess5" loCatId="matrix" qsTypeId="urn:microsoft.com/office/officeart/2005/8/quickstyle/simple4" qsCatId="simple" csTypeId="urn:microsoft.com/office/officeart/2005/8/colors/accent1_2" csCatId="accent1" phldr="1"/>
      <dgm:spPr/>
      <dgm:t>
        <a:bodyPr/>
        <a:lstStyle/>
        <a:p>
          <a:endParaRPr lang="en-US"/>
        </a:p>
      </dgm:t>
    </dgm:pt>
    <dgm:pt modelId="{71BEA502-F2CD-CA43-AB34-BD2588E7123E}">
      <dgm:prSet custT="1"/>
      <dgm:spPr>
        <a:solidFill>
          <a:schemeClr val="accent5">
            <a:lumMod val="60000"/>
            <a:lumOff val="40000"/>
          </a:schemeClr>
        </a:solidFill>
      </dgm:spPr>
      <dgm:t>
        <a:bodyPr/>
        <a:lstStyle/>
        <a:p>
          <a:pPr rtl="0"/>
          <a:r>
            <a:rPr lang="en-US" sz="2800" b="1" dirty="0">
              <a:solidFill>
                <a:schemeClr val="tx1"/>
              </a:solidFill>
            </a:rPr>
            <a:t>More than 50% of first marriages fail</a:t>
          </a:r>
        </a:p>
      </dgm:t>
    </dgm:pt>
    <dgm:pt modelId="{D4D5D2D2-9652-CF4C-9088-A71381F23AB0}" type="parTrans" cxnId="{0A87EF8C-94A3-3A4E-91B2-ACB6B2CAF85B}">
      <dgm:prSet/>
      <dgm:spPr/>
      <dgm:t>
        <a:bodyPr/>
        <a:lstStyle/>
        <a:p>
          <a:endParaRPr lang="en-US"/>
        </a:p>
      </dgm:t>
    </dgm:pt>
    <dgm:pt modelId="{72581AAF-96FE-BE42-8439-B7C7D85FA218}" type="sibTrans" cxnId="{0A87EF8C-94A3-3A4E-91B2-ACB6B2CAF85B}">
      <dgm:prSet/>
      <dgm:spPr>
        <a:solidFill>
          <a:srgbClr val="002060">
            <a:alpha val="90000"/>
          </a:srgbClr>
        </a:solidFill>
      </dgm:spPr>
      <dgm:t>
        <a:bodyPr/>
        <a:lstStyle/>
        <a:p>
          <a:endParaRPr lang="en-US"/>
        </a:p>
      </dgm:t>
    </dgm:pt>
    <dgm:pt modelId="{8D4BB95D-C477-0A45-A0DC-92FAA74EFF9E}">
      <dgm:prSet custT="1"/>
      <dgm:spPr>
        <a:solidFill>
          <a:schemeClr val="accent5">
            <a:lumMod val="60000"/>
            <a:lumOff val="40000"/>
          </a:schemeClr>
        </a:solidFill>
      </dgm:spPr>
      <dgm:t>
        <a:bodyPr/>
        <a:lstStyle/>
        <a:p>
          <a:pPr rtl="0"/>
          <a:r>
            <a:rPr lang="en-US" sz="2800" b="1" dirty="0">
              <a:solidFill>
                <a:schemeClr val="tx1"/>
              </a:solidFill>
            </a:rPr>
            <a:t>75% of partners remarry</a:t>
          </a:r>
        </a:p>
      </dgm:t>
    </dgm:pt>
    <dgm:pt modelId="{5AD8776B-EF42-C14B-A391-2A952507F936}" type="parTrans" cxnId="{4218D80B-3827-914B-9238-692CFCFAB723}">
      <dgm:prSet/>
      <dgm:spPr/>
      <dgm:t>
        <a:bodyPr/>
        <a:lstStyle/>
        <a:p>
          <a:endParaRPr lang="en-US"/>
        </a:p>
      </dgm:t>
    </dgm:pt>
    <dgm:pt modelId="{F773F01C-6F29-424F-BEA7-E673C4024192}" type="sibTrans" cxnId="{4218D80B-3827-914B-9238-692CFCFAB723}">
      <dgm:prSet/>
      <dgm:spPr>
        <a:solidFill>
          <a:srgbClr val="002060">
            <a:alpha val="90000"/>
          </a:srgbClr>
        </a:solidFill>
      </dgm:spPr>
      <dgm:t>
        <a:bodyPr/>
        <a:lstStyle/>
        <a:p>
          <a:endParaRPr lang="en-US"/>
        </a:p>
      </dgm:t>
    </dgm:pt>
    <dgm:pt modelId="{42BB2E2A-98FA-C449-9255-FFA8EFB5436E}">
      <dgm:prSet custT="1"/>
      <dgm:spPr>
        <a:solidFill>
          <a:schemeClr val="accent5">
            <a:lumMod val="60000"/>
            <a:lumOff val="40000"/>
          </a:schemeClr>
        </a:solidFill>
      </dgm:spPr>
      <dgm:t>
        <a:bodyPr/>
        <a:lstStyle/>
        <a:p>
          <a:pPr rtl="0"/>
          <a:r>
            <a:rPr lang="en-US" sz="2800" b="1" dirty="0">
              <a:solidFill>
                <a:schemeClr val="tx1"/>
              </a:solidFill>
            </a:rPr>
            <a:t>42% of adults have at least one step-parent</a:t>
          </a:r>
        </a:p>
      </dgm:t>
    </dgm:pt>
    <dgm:pt modelId="{3E1921A3-AE24-D244-BB8F-861B9790CB0E}" type="parTrans" cxnId="{09673ED4-BBD1-4845-81F8-D932A39D1131}">
      <dgm:prSet/>
      <dgm:spPr/>
      <dgm:t>
        <a:bodyPr/>
        <a:lstStyle/>
        <a:p>
          <a:endParaRPr lang="en-US"/>
        </a:p>
      </dgm:t>
    </dgm:pt>
    <dgm:pt modelId="{1B697544-DF03-9F4F-9D07-F3D03B36AB54}" type="sibTrans" cxnId="{09673ED4-BBD1-4845-81F8-D932A39D1131}">
      <dgm:prSet/>
      <dgm:spPr>
        <a:solidFill>
          <a:srgbClr val="002060">
            <a:alpha val="90000"/>
          </a:srgbClr>
        </a:solidFill>
      </dgm:spPr>
      <dgm:t>
        <a:bodyPr/>
        <a:lstStyle/>
        <a:p>
          <a:endParaRPr lang="en-US"/>
        </a:p>
      </dgm:t>
    </dgm:pt>
    <dgm:pt modelId="{ACBFEB9E-EA27-444B-AC05-F4E367936974}">
      <dgm:prSet custT="1"/>
      <dgm:spPr>
        <a:solidFill>
          <a:schemeClr val="accent5">
            <a:lumMod val="60000"/>
            <a:lumOff val="40000"/>
          </a:schemeClr>
        </a:solidFill>
      </dgm:spPr>
      <dgm:t>
        <a:bodyPr/>
        <a:lstStyle/>
        <a:p>
          <a:pPr rtl="0"/>
          <a:r>
            <a:rPr lang="en-US" sz="2800" b="1" dirty="0">
              <a:solidFill>
                <a:schemeClr val="tx1"/>
              </a:solidFill>
            </a:rPr>
            <a:t>25% of adults have married at least twice by 50</a:t>
          </a:r>
        </a:p>
      </dgm:t>
    </dgm:pt>
    <dgm:pt modelId="{C228DA64-D49F-5B4C-BF68-4D8A35657BB0}" type="parTrans" cxnId="{8D0803DE-80A9-3A42-AB93-D4A25C830F93}">
      <dgm:prSet/>
      <dgm:spPr/>
      <dgm:t>
        <a:bodyPr/>
        <a:lstStyle/>
        <a:p>
          <a:endParaRPr lang="en-US"/>
        </a:p>
      </dgm:t>
    </dgm:pt>
    <dgm:pt modelId="{975B8AD3-5FC1-3C4F-8C95-2917F125817A}" type="sibTrans" cxnId="{8D0803DE-80A9-3A42-AB93-D4A25C830F93}">
      <dgm:prSet/>
      <dgm:spPr>
        <a:solidFill>
          <a:srgbClr val="002060">
            <a:alpha val="90000"/>
          </a:srgbClr>
        </a:solidFill>
      </dgm:spPr>
      <dgm:t>
        <a:bodyPr/>
        <a:lstStyle/>
        <a:p>
          <a:endParaRPr lang="en-US"/>
        </a:p>
      </dgm:t>
    </dgm:pt>
    <dgm:pt modelId="{911F3D82-B4F3-1E4B-AE3A-709B5391EB1B}">
      <dgm:prSet custT="1"/>
      <dgm:spPr>
        <a:solidFill>
          <a:schemeClr val="accent5">
            <a:lumMod val="60000"/>
            <a:lumOff val="40000"/>
          </a:schemeClr>
        </a:solidFill>
      </dgm:spPr>
      <dgm:t>
        <a:bodyPr/>
        <a:lstStyle/>
        <a:p>
          <a:pPr rtl="0"/>
          <a:r>
            <a:rPr lang="en-US" sz="2800" b="1" dirty="0">
              <a:solidFill>
                <a:schemeClr val="tx1"/>
              </a:solidFill>
            </a:rPr>
            <a:t>30% of adults have a step or half sibling</a:t>
          </a:r>
        </a:p>
      </dgm:t>
    </dgm:pt>
    <dgm:pt modelId="{F8DF1F5E-3BCD-854B-A165-6D0079F6034F}" type="parTrans" cxnId="{70A5E45F-113F-3344-8B4B-6BA575BA3DD2}">
      <dgm:prSet/>
      <dgm:spPr/>
      <dgm:t>
        <a:bodyPr/>
        <a:lstStyle/>
        <a:p>
          <a:endParaRPr lang="en-US"/>
        </a:p>
      </dgm:t>
    </dgm:pt>
    <dgm:pt modelId="{9DE23C3B-394B-7648-82BC-71992B606E59}" type="sibTrans" cxnId="{70A5E45F-113F-3344-8B4B-6BA575BA3DD2}">
      <dgm:prSet/>
      <dgm:spPr/>
      <dgm:t>
        <a:bodyPr/>
        <a:lstStyle/>
        <a:p>
          <a:endParaRPr lang="en-US"/>
        </a:p>
      </dgm:t>
    </dgm:pt>
    <dgm:pt modelId="{7FEBAAB1-AE11-F649-A77C-DB179F7B5E4D}" type="pres">
      <dgm:prSet presAssocID="{91D68937-705E-084C-BA51-EBF9E82E410D}" presName="outerComposite" presStyleCnt="0">
        <dgm:presLayoutVars>
          <dgm:chMax val="5"/>
          <dgm:dir/>
          <dgm:resizeHandles val="exact"/>
        </dgm:presLayoutVars>
      </dgm:prSet>
      <dgm:spPr/>
      <dgm:t>
        <a:bodyPr/>
        <a:lstStyle/>
        <a:p>
          <a:endParaRPr lang="en-US"/>
        </a:p>
      </dgm:t>
    </dgm:pt>
    <dgm:pt modelId="{E80183F5-BD85-6E4B-A2E9-D7CC6FB80452}" type="pres">
      <dgm:prSet presAssocID="{91D68937-705E-084C-BA51-EBF9E82E410D}" presName="dummyMaxCanvas" presStyleCnt="0">
        <dgm:presLayoutVars/>
      </dgm:prSet>
      <dgm:spPr/>
    </dgm:pt>
    <dgm:pt modelId="{2085EE75-7B1E-C74C-8BC5-02A8EF973414}" type="pres">
      <dgm:prSet presAssocID="{91D68937-705E-084C-BA51-EBF9E82E410D}" presName="FiveNodes_1" presStyleLbl="node1" presStyleIdx="0" presStyleCnt="5">
        <dgm:presLayoutVars>
          <dgm:bulletEnabled val="1"/>
        </dgm:presLayoutVars>
      </dgm:prSet>
      <dgm:spPr/>
      <dgm:t>
        <a:bodyPr/>
        <a:lstStyle/>
        <a:p>
          <a:endParaRPr lang="en-US"/>
        </a:p>
      </dgm:t>
    </dgm:pt>
    <dgm:pt modelId="{060EC00E-BDCC-B84E-8FEF-240FC6E01E1F}" type="pres">
      <dgm:prSet presAssocID="{91D68937-705E-084C-BA51-EBF9E82E410D}" presName="FiveNodes_2" presStyleLbl="node1" presStyleIdx="1" presStyleCnt="5">
        <dgm:presLayoutVars>
          <dgm:bulletEnabled val="1"/>
        </dgm:presLayoutVars>
      </dgm:prSet>
      <dgm:spPr/>
      <dgm:t>
        <a:bodyPr/>
        <a:lstStyle/>
        <a:p>
          <a:endParaRPr lang="en-US"/>
        </a:p>
      </dgm:t>
    </dgm:pt>
    <dgm:pt modelId="{E86FAB1A-962A-B248-B2F2-30CD5F72E8D2}" type="pres">
      <dgm:prSet presAssocID="{91D68937-705E-084C-BA51-EBF9E82E410D}" presName="FiveNodes_3" presStyleLbl="node1" presStyleIdx="2" presStyleCnt="5">
        <dgm:presLayoutVars>
          <dgm:bulletEnabled val="1"/>
        </dgm:presLayoutVars>
      </dgm:prSet>
      <dgm:spPr/>
      <dgm:t>
        <a:bodyPr/>
        <a:lstStyle/>
        <a:p>
          <a:endParaRPr lang="en-US"/>
        </a:p>
      </dgm:t>
    </dgm:pt>
    <dgm:pt modelId="{B679485F-C2AA-3640-94AF-5063E46B5EDE}" type="pres">
      <dgm:prSet presAssocID="{91D68937-705E-084C-BA51-EBF9E82E410D}" presName="FiveNodes_4" presStyleLbl="node1" presStyleIdx="3" presStyleCnt="5">
        <dgm:presLayoutVars>
          <dgm:bulletEnabled val="1"/>
        </dgm:presLayoutVars>
      </dgm:prSet>
      <dgm:spPr/>
      <dgm:t>
        <a:bodyPr/>
        <a:lstStyle/>
        <a:p>
          <a:endParaRPr lang="en-US"/>
        </a:p>
      </dgm:t>
    </dgm:pt>
    <dgm:pt modelId="{1E31AE31-617E-7D4E-BEC9-5B3CB90D6F4A}" type="pres">
      <dgm:prSet presAssocID="{91D68937-705E-084C-BA51-EBF9E82E410D}" presName="FiveNodes_5" presStyleLbl="node1" presStyleIdx="4" presStyleCnt="5">
        <dgm:presLayoutVars>
          <dgm:bulletEnabled val="1"/>
        </dgm:presLayoutVars>
      </dgm:prSet>
      <dgm:spPr/>
      <dgm:t>
        <a:bodyPr/>
        <a:lstStyle/>
        <a:p>
          <a:endParaRPr lang="en-US"/>
        </a:p>
      </dgm:t>
    </dgm:pt>
    <dgm:pt modelId="{E502EC69-4F05-1D44-80AD-46AE5355C6B5}" type="pres">
      <dgm:prSet presAssocID="{91D68937-705E-084C-BA51-EBF9E82E410D}" presName="FiveConn_1-2" presStyleLbl="fgAccFollowNode1" presStyleIdx="0" presStyleCnt="4">
        <dgm:presLayoutVars>
          <dgm:bulletEnabled val="1"/>
        </dgm:presLayoutVars>
      </dgm:prSet>
      <dgm:spPr/>
      <dgm:t>
        <a:bodyPr/>
        <a:lstStyle/>
        <a:p>
          <a:endParaRPr lang="en-US"/>
        </a:p>
      </dgm:t>
    </dgm:pt>
    <dgm:pt modelId="{D5BCE9A3-3B51-1E49-9917-B081E01DCD81}" type="pres">
      <dgm:prSet presAssocID="{91D68937-705E-084C-BA51-EBF9E82E410D}" presName="FiveConn_2-3" presStyleLbl="fgAccFollowNode1" presStyleIdx="1" presStyleCnt="4">
        <dgm:presLayoutVars>
          <dgm:bulletEnabled val="1"/>
        </dgm:presLayoutVars>
      </dgm:prSet>
      <dgm:spPr/>
      <dgm:t>
        <a:bodyPr/>
        <a:lstStyle/>
        <a:p>
          <a:endParaRPr lang="en-US"/>
        </a:p>
      </dgm:t>
    </dgm:pt>
    <dgm:pt modelId="{7742626A-A01A-9840-B5A8-96BFF5586941}" type="pres">
      <dgm:prSet presAssocID="{91D68937-705E-084C-BA51-EBF9E82E410D}" presName="FiveConn_3-4" presStyleLbl="fgAccFollowNode1" presStyleIdx="2" presStyleCnt="4">
        <dgm:presLayoutVars>
          <dgm:bulletEnabled val="1"/>
        </dgm:presLayoutVars>
      </dgm:prSet>
      <dgm:spPr/>
      <dgm:t>
        <a:bodyPr/>
        <a:lstStyle/>
        <a:p>
          <a:endParaRPr lang="en-US"/>
        </a:p>
      </dgm:t>
    </dgm:pt>
    <dgm:pt modelId="{F555D0F8-7CD3-6549-8336-26412F866964}" type="pres">
      <dgm:prSet presAssocID="{91D68937-705E-084C-BA51-EBF9E82E410D}" presName="FiveConn_4-5" presStyleLbl="fgAccFollowNode1" presStyleIdx="3" presStyleCnt="4">
        <dgm:presLayoutVars>
          <dgm:bulletEnabled val="1"/>
        </dgm:presLayoutVars>
      </dgm:prSet>
      <dgm:spPr/>
      <dgm:t>
        <a:bodyPr/>
        <a:lstStyle/>
        <a:p>
          <a:endParaRPr lang="en-US"/>
        </a:p>
      </dgm:t>
    </dgm:pt>
    <dgm:pt modelId="{EECD6688-6B05-C446-BEEA-13AD796383EE}" type="pres">
      <dgm:prSet presAssocID="{91D68937-705E-084C-BA51-EBF9E82E410D}" presName="FiveNodes_1_text" presStyleLbl="node1" presStyleIdx="4" presStyleCnt="5">
        <dgm:presLayoutVars>
          <dgm:bulletEnabled val="1"/>
        </dgm:presLayoutVars>
      </dgm:prSet>
      <dgm:spPr/>
      <dgm:t>
        <a:bodyPr/>
        <a:lstStyle/>
        <a:p>
          <a:endParaRPr lang="en-US"/>
        </a:p>
      </dgm:t>
    </dgm:pt>
    <dgm:pt modelId="{004CE97C-B68D-1244-ACAE-CFF2398FB592}" type="pres">
      <dgm:prSet presAssocID="{91D68937-705E-084C-BA51-EBF9E82E410D}" presName="FiveNodes_2_text" presStyleLbl="node1" presStyleIdx="4" presStyleCnt="5">
        <dgm:presLayoutVars>
          <dgm:bulletEnabled val="1"/>
        </dgm:presLayoutVars>
      </dgm:prSet>
      <dgm:spPr/>
      <dgm:t>
        <a:bodyPr/>
        <a:lstStyle/>
        <a:p>
          <a:endParaRPr lang="en-US"/>
        </a:p>
      </dgm:t>
    </dgm:pt>
    <dgm:pt modelId="{38D9FB08-19CA-1A4D-824F-A3248A37CD3C}" type="pres">
      <dgm:prSet presAssocID="{91D68937-705E-084C-BA51-EBF9E82E410D}" presName="FiveNodes_3_text" presStyleLbl="node1" presStyleIdx="4" presStyleCnt="5">
        <dgm:presLayoutVars>
          <dgm:bulletEnabled val="1"/>
        </dgm:presLayoutVars>
      </dgm:prSet>
      <dgm:spPr/>
      <dgm:t>
        <a:bodyPr/>
        <a:lstStyle/>
        <a:p>
          <a:endParaRPr lang="en-US"/>
        </a:p>
      </dgm:t>
    </dgm:pt>
    <dgm:pt modelId="{0F454A1D-0AD8-304E-895E-B425B4980041}" type="pres">
      <dgm:prSet presAssocID="{91D68937-705E-084C-BA51-EBF9E82E410D}" presName="FiveNodes_4_text" presStyleLbl="node1" presStyleIdx="4" presStyleCnt="5">
        <dgm:presLayoutVars>
          <dgm:bulletEnabled val="1"/>
        </dgm:presLayoutVars>
      </dgm:prSet>
      <dgm:spPr/>
      <dgm:t>
        <a:bodyPr/>
        <a:lstStyle/>
        <a:p>
          <a:endParaRPr lang="en-US"/>
        </a:p>
      </dgm:t>
    </dgm:pt>
    <dgm:pt modelId="{54574526-E81D-C247-A173-5ED7D9258337}" type="pres">
      <dgm:prSet presAssocID="{91D68937-705E-084C-BA51-EBF9E82E410D}" presName="FiveNodes_5_text" presStyleLbl="node1" presStyleIdx="4" presStyleCnt="5">
        <dgm:presLayoutVars>
          <dgm:bulletEnabled val="1"/>
        </dgm:presLayoutVars>
      </dgm:prSet>
      <dgm:spPr/>
      <dgm:t>
        <a:bodyPr/>
        <a:lstStyle/>
        <a:p>
          <a:endParaRPr lang="en-US"/>
        </a:p>
      </dgm:t>
    </dgm:pt>
  </dgm:ptLst>
  <dgm:cxnLst>
    <dgm:cxn modelId="{C34E7B76-451E-EB42-8FD1-ED00FBFF1A40}" type="presOf" srcId="{1B697544-DF03-9F4F-9D07-F3D03B36AB54}" destId="{7742626A-A01A-9840-B5A8-96BFF5586941}" srcOrd="0" destOrd="0" presId="urn:microsoft.com/office/officeart/2005/8/layout/vProcess5"/>
    <dgm:cxn modelId="{DAA206F9-1A22-D445-9BDB-1AEB26C9098A}" type="presOf" srcId="{8D4BB95D-C477-0A45-A0DC-92FAA74EFF9E}" destId="{060EC00E-BDCC-B84E-8FEF-240FC6E01E1F}" srcOrd="0" destOrd="0" presId="urn:microsoft.com/office/officeart/2005/8/layout/vProcess5"/>
    <dgm:cxn modelId="{3A633965-BC7C-7141-96E5-9652F21FB335}" type="presOf" srcId="{911F3D82-B4F3-1E4B-AE3A-709B5391EB1B}" destId="{1E31AE31-617E-7D4E-BEC9-5B3CB90D6F4A}" srcOrd="0" destOrd="0" presId="urn:microsoft.com/office/officeart/2005/8/layout/vProcess5"/>
    <dgm:cxn modelId="{70A5E45F-113F-3344-8B4B-6BA575BA3DD2}" srcId="{91D68937-705E-084C-BA51-EBF9E82E410D}" destId="{911F3D82-B4F3-1E4B-AE3A-709B5391EB1B}" srcOrd="4" destOrd="0" parTransId="{F8DF1F5E-3BCD-854B-A165-6D0079F6034F}" sibTransId="{9DE23C3B-394B-7648-82BC-71992B606E59}"/>
    <dgm:cxn modelId="{04178176-45A8-A84C-9C22-E3A901470019}" type="presOf" srcId="{71BEA502-F2CD-CA43-AB34-BD2588E7123E}" destId="{2085EE75-7B1E-C74C-8BC5-02A8EF973414}" srcOrd="0" destOrd="0" presId="urn:microsoft.com/office/officeart/2005/8/layout/vProcess5"/>
    <dgm:cxn modelId="{4218D80B-3827-914B-9238-692CFCFAB723}" srcId="{91D68937-705E-084C-BA51-EBF9E82E410D}" destId="{8D4BB95D-C477-0A45-A0DC-92FAA74EFF9E}" srcOrd="1" destOrd="0" parTransId="{5AD8776B-EF42-C14B-A391-2A952507F936}" sibTransId="{F773F01C-6F29-424F-BEA7-E673C4024192}"/>
    <dgm:cxn modelId="{F813EA40-C273-7B4D-992C-9E26E30A9C80}" type="presOf" srcId="{8D4BB95D-C477-0A45-A0DC-92FAA74EFF9E}" destId="{004CE97C-B68D-1244-ACAE-CFF2398FB592}" srcOrd="1" destOrd="0" presId="urn:microsoft.com/office/officeart/2005/8/layout/vProcess5"/>
    <dgm:cxn modelId="{12F02988-F6B5-5D46-A9E0-DF3AA1EABBD5}" type="presOf" srcId="{F773F01C-6F29-424F-BEA7-E673C4024192}" destId="{D5BCE9A3-3B51-1E49-9917-B081E01DCD81}" srcOrd="0" destOrd="0" presId="urn:microsoft.com/office/officeart/2005/8/layout/vProcess5"/>
    <dgm:cxn modelId="{32AC8B03-28CB-4640-A77E-0B7139F80CD5}" type="presOf" srcId="{71BEA502-F2CD-CA43-AB34-BD2588E7123E}" destId="{EECD6688-6B05-C446-BEEA-13AD796383EE}" srcOrd="1" destOrd="0" presId="urn:microsoft.com/office/officeart/2005/8/layout/vProcess5"/>
    <dgm:cxn modelId="{609C7938-99EB-EB44-B9AF-6EFFD0D5053E}" type="presOf" srcId="{ACBFEB9E-EA27-444B-AC05-F4E367936974}" destId="{0F454A1D-0AD8-304E-895E-B425B4980041}" srcOrd="1" destOrd="0" presId="urn:microsoft.com/office/officeart/2005/8/layout/vProcess5"/>
    <dgm:cxn modelId="{DA2A8A99-6C5E-4343-90CD-212B1248F50D}" type="presOf" srcId="{91D68937-705E-084C-BA51-EBF9E82E410D}" destId="{7FEBAAB1-AE11-F649-A77C-DB179F7B5E4D}" srcOrd="0" destOrd="0" presId="urn:microsoft.com/office/officeart/2005/8/layout/vProcess5"/>
    <dgm:cxn modelId="{9B76222A-E88E-AE4E-805A-DCC8BDF8171F}" type="presOf" srcId="{911F3D82-B4F3-1E4B-AE3A-709B5391EB1B}" destId="{54574526-E81D-C247-A173-5ED7D9258337}" srcOrd="1" destOrd="0" presId="urn:microsoft.com/office/officeart/2005/8/layout/vProcess5"/>
    <dgm:cxn modelId="{8D0803DE-80A9-3A42-AB93-D4A25C830F93}" srcId="{91D68937-705E-084C-BA51-EBF9E82E410D}" destId="{ACBFEB9E-EA27-444B-AC05-F4E367936974}" srcOrd="3" destOrd="0" parTransId="{C228DA64-D49F-5B4C-BF68-4D8A35657BB0}" sibTransId="{975B8AD3-5FC1-3C4F-8C95-2917F125817A}"/>
    <dgm:cxn modelId="{AE639472-63A6-D740-A5EB-4D475A5BB6E0}" type="presOf" srcId="{ACBFEB9E-EA27-444B-AC05-F4E367936974}" destId="{B679485F-C2AA-3640-94AF-5063E46B5EDE}" srcOrd="0" destOrd="0" presId="urn:microsoft.com/office/officeart/2005/8/layout/vProcess5"/>
    <dgm:cxn modelId="{517AEC39-8A7B-094C-BBB6-9F644F884283}" type="presOf" srcId="{72581AAF-96FE-BE42-8439-B7C7D85FA218}" destId="{E502EC69-4F05-1D44-80AD-46AE5355C6B5}" srcOrd="0" destOrd="0" presId="urn:microsoft.com/office/officeart/2005/8/layout/vProcess5"/>
    <dgm:cxn modelId="{1D5AA08B-A1B3-6B49-B0BB-D1C14819A3D3}" type="presOf" srcId="{975B8AD3-5FC1-3C4F-8C95-2917F125817A}" destId="{F555D0F8-7CD3-6549-8336-26412F866964}" srcOrd="0" destOrd="0" presId="urn:microsoft.com/office/officeart/2005/8/layout/vProcess5"/>
    <dgm:cxn modelId="{0A87EF8C-94A3-3A4E-91B2-ACB6B2CAF85B}" srcId="{91D68937-705E-084C-BA51-EBF9E82E410D}" destId="{71BEA502-F2CD-CA43-AB34-BD2588E7123E}" srcOrd="0" destOrd="0" parTransId="{D4D5D2D2-9652-CF4C-9088-A71381F23AB0}" sibTransId="{72581AAF-96FE-BE42-8439-B7C7D85FA218}"/>
    <dgm:cxn modelId="{A71C9409-7146-8040-8F6C-C5F3FCF8A28C}" type="presOf" srcId="{42BB2E2A-98FA-C449-9255-FFA8EFB5436E}" destId="{E86FAB1A-962A-B248-B2F2-30CD5F72E8D2}" srcOrd="0" destOrd="0" presId="urn:microsoft.com/office/officeart/2005/8/layout/vProcess5"/>
    <dgm:cxn modelId="{A0A758E2-7956-274C-B6A1-B6DA3E304419}" type="presOf" srcId="{42BB2E2A-98FA-C449-9255-FFA8EFB5436E}" destId="{38D9FB08-19CA-1A4D-824F-A3248A37CD3C}" srcOrd="1" destOrd="0" presId="urn:microsoft.com/office/officeart/2005/8/layout/vProcess5"/>
    <dgm:cxn modelId="{09673ED4-BBD1-4845-81F8-D932A39D1131}" srcId="{91D68937-705E-084C-BA51-EBF9E82E410D}" destId="{42BB2E2A-98FA-C449-9255-FFA8EFB5436E}" srcOrd="2" destOrd="0" parTransId="{3E1921A3-AE24-D244-BB8F-861B9790CB0E}" sibTransId="{1B697544-DF03-9F4F-9D07-F3D03B36AB54}"/>
    <dgm:cxn modelId="{7309DF26-1F12-7042-91DE-55A09E1EF1E7}" type="presParOf" srcId="{7FEBAAB1-AE11-F649-A77C-DB179F7B5E4D}" destId="{E80183F5-BD85-6E4B-A2E9-D7CC6FB80452}" srcOrd="0" destOrd="0" presId="urn:microsoft.com/office/officeart/2005/8/layout/vProcess5"/>
    <dgm:cxn modelId="{78ED8255-602F-524D-84D3-8C8C46FDC3B3}" type="presParOf" srcId="{7FEBAAB1-AE11-F649-A77C-DB179F7B5E4D}" destId="{2085EE75-7B1E-C74C-8BC5-02A8EF973414}" srcOrd="1" destOrd="0" presId="urn:microsoft.com/office/officeart/2005/8/layout/vProcess5"/>
    <dgm:cxn modelId="{1CEFE9CC-3EA8-F64F-8BF8-A0314C1958E9}" type="presParOf" srcId="{7FEBAAB1-AE11-F649-A77C-DB179F7B5E4D}" destId="{060EC00E-BDCC-B84E-8FEF-240FC6E01E1F}" srcOrd="2" destOrd="0" presId="urn:microsoft.com/office/officeart/2005/8/layout/vProcess5"/>
    <dgm:cxn modelId="{7D7CA898-FBC7-5D47-8F2E-E0F8D927CE93}" type="presParOf" srcId="{7FEBAAB1-AE11-F649-A77C-DB179F7B5E4D}" destId="{E86FAB1A-962A-B248-B2F2-30CD5F72E8D2}" srcOrd="3" destOrd="0" presId="urn:microsoft.com/office/officeart/2005/8/layout/vProcess5"/>
    <dgm:cxn modelId="{CD5EFE20-01B3-394E-ACCF-1BBDD2A85362}" type="presParOf" srcId="{7FEBAAB1-AE11-F649-A77C-DB179F7B5E4D}" destId="{B679485F-C2AA-3640-94AF-5063E46B5EDE}" srcOrd="4" destOrd="0" presId="urn:microsoft.com/office/officeart/2005/8/layout/vProcess5"/>
    <dgm:cxn modelId="{1AE64546-17FE-4F4B-95FC-209B4EAADBF9}" type="presParOf" srcId="{7FEBAAB1-AE11-F649-A77C-DB179F7B5E4D}" destId="{1E31AE31-617E-7D4E-BEC9-5B3CB90D6F4A}" srcOrd="5" destOrd="0" presId="urn:microsoft.com/office/officeart/2005/8/layout/vProcess5"/>
    <dgm:cxn modelId="{D049C0A0-FEBC-B647-8DA4-E036A715B2DB}" type="presParOf" srcId="{7FEBAAB1-AE11-F649-A77C-DB179F7B5E4D}" destId="{E502EC69-4F05-1D44-80AD-46AE5355C6B5}" srcOrd="6" destOrd="0" presId="urn:microsoft.com/office/officeart/2005/8/layout/vProcess5"/>
    <dgm:cxn modelId="{D0D5B25A-0810-2F44-B9D1-99D67413797B}" type="presParOf" srcId="{7FEBAAB1-AE11-F649-A77C-DB179F7B5E4D}" destId="{D5BCE9A3-3B51-1E49-9917-B081E01DCD81}" srcOrd="7" destOrd="0" presId="urn:microsoft.com/office/officeart/2005/8/layout/vProcess5"/>
    <dgm:cxn modelId="{D54BA4B8-CE58-6C49-8755-3D73B0819C66}" type="presParOf" srcId="{7FEBAAB1-AE11-F649-A77C-DB179F7B5E4D}" destId="{7742626A-A01A-9840-B5A8-96BFF5586941}" srcOrd="8" destOrd="0" presId="urn:microsoft.com/office/officeart/2005/8/layout/vProcess5"/>
    <dgm:cxn modelId="{EDB432D1-0493-DA43-AE1D-9CAC2630D969}" type="presParOf" srcId="{7FEBAAB1-AE11-F649-A77C-DB179F7B5E4D}" destId="{F555D0F8-7CD3-6549-8336-26412F866964}" srcOrd="9" destOrd="0" presId="urn:microsoft.com/office/officeart/2005/8/layout/vProcess5"/>
    <dgm:cxn modelId="{44851D23-0538-494C-9DD8-237DF8D64C1D}" type="presParOf" srcId="{7FEBAAB1-AE11-F649-A77C-DB179F7B5E4D}" destId="{EECD6688-6B05-C446-BEEA-13AD796383EE}" srcOrd="10" destOrd="0" presId="urn:microsoft.com/office/officeart/2005/8/layout/vProcess5"/>
    <dgm:cxn modelId="{DE092BAD-4A24-6B44-BA36-D4780297237F}" type="presParOf" srcId="{7FEBAAB1-AE11-F649-A77C-DB179F7B5E4D}" destId="{004CE97C-B68D-1244-ACAE-CFF2398FB592}" srcOrd="11" destOrd="0" presId="urn:microsoft.com/office/officeart/2005/8/layout/vProcess5"/>
    <dgm:cxn modelId="{317569B8-9E45-5749-BC60-F1F4DFBDF87B}" type="presParOf" srcId="{7FEBAAB1-AE11-F649-A77C-DB179F7B5E4D}" destId="{38D9FB08-19CA-1A4D-824F-A3248A37CD3C}" srcOrd="12" destOrd="0" presId="urn:microsoft.com/office/officeart/2005/8/layout/vProcess5"/>
    <dgm:cxn modelId="{F7B91F73-91A6-8145-A247-7049A6ACA231}" type="presParOf" srcId="{7FEBAAB1-AE11-F649-A77C-DB179F7B5E4D}" destId="{0F454A1D-0AD8-304E-895E-B425B4980041}" srcOrd="13" destOrd="0" presId="urn:microsoft.com/office/officeart/2005/8/layout/vProcess5"/>
    <dgm:cxn modelId="{0579C2B2-25C2-FB43-807C-D4E1A6A9BCA0}" type="presParOf" srcId="{7FEBAAB1-AE11-F649-A77C-DB179F7B5E4D}" destId="{54574526-E81D-C247-A173-5ED7D925833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42F41-3C4B-C046-BD45-4F79648156B5}">
      <dsp:nvSpPr>
        <dsp:cNvPr id="0" name=""/>
        <dsp:cNvSpPr/>
      </dsp:nvSpPr>
      <dsp:spPr>
        <a:xfrm rot="10800000">
          <a:off x="823558" y="66589"/>
          <a:ext cx="8398605" cy="630420"/>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6584"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Elder Orphans</a:t>
          </a:r>
        </a:p>
      </dsp:txBody>
      <dsp:txXfrm rot="10800000">
        <a:off x="981163" y="66589"/>
        <a:ext cx="8241000" cy="630420"/>
      </dsp:txXfrm>
    </dsp:sp>
    <dsp:sp modelId="{BBD864F1-73DF-BA48-A1D8-729EF71E4564}">
      <dsp:nvSpPr>
        <dsp:cNvPr id="0" name=""/>
        <dsp:cNvSpPr/>
      </dsp:nvSpPr>
      <dsp:spPr>
        <a:xfrm>
          <a:off x="1301020" y="161"/>
          <a:ext cx="763276" cy="763276"/>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203A212-0628-8B43-8D95-10FE0709BBE0}">
      <dsp:nvSpPr>
        <dsp:cNvPr id="0" name=""/>
        <dsp:cNvSpPr/>
      </dsp:nvSpPr>
      <dsp:spPr>
        <a:xfrm rot="10800000">
          <a:off x="824560" y="1057816"/>
          <a:ext cx="8396601" cy="630206"/>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6584"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  Single and Divorced Seniors</a:t>
          </a:r>
        </a:p>
      </dsp:txBody>
      <dsp:txXfrm rot="10800000">
        <a:off x="982111" y="1057816"/>
        <a:ext cx="8239050" cy="630206"/>
      </dsp:txXfrm>
    </dsp:sp>
    <dsp:sp modelId="{73A461FA-7993-764E-89EE-DDDBE8255973}">
      <dsp:nvSpPr>
        <dsp:cNvPr id="0" name=""/>
        <dsp:cNvSpPr/>
      </dsp:nvSpPr>
      <dsp:spPr>
        <a:xfrm>
          <a:off x="1301020" y="991281"/>
          <a:ext cx="763276" cy="763276"/>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990F5A2E-F67A-B547-BA8C-3E0BED5530AD}">
      <dsp:nvSpPr>
        <dsp:cNvPr id="0" name=""/>
        <dsp:cNvSpPr/>
      </dsp:nvSpPr>
      <dsp:spPr>
        <a:xfrm rot="10800000">
          <a:off x="824560" y="2046940"/>
          <a:ext cx="8396601" cy="634198"/>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6584" tIns="110490" rIns="206248" bIns="110490" numCol="1" spcCol="1270" anchor="ctr" anchorCtr="0">
          <a:noAutofit/>
        </a:bodyPr>
        <a:lstStyle/>
        <a:p>
          <a:pPr lvl="0" algn="l" defTabSz="1289050">
            <a:lnSpc>
              <a:spcPct val="90000"/>
            </a:lnSpc>
            <a:spcBef>
              <a:spcPct val="0"/>
            </a:spcBef>
            <a:spcAft>
              <a:spcPct val="35000"/>
            </a:spcAft>
          </a:pPr>
          <a:r>
            <a:rPr lang="en-US" sz="2900" kern="1200" dirty="0"/>
            <a:t>                                LGBT Seniors</a:t>
          </a:r>
        </a:p>
      </dsp:txBody>
      <dsp:txXfrm rot="10800000">
        <a:off x="983109" y="2046940"/>
        <a:ext cx="8238052" cy="634198"/>
      </dsp:txXfrm>
    </dsp:sp>
    <dsp:sp modelId="{7380E217-F98B-9742-9C99-08359C32FA04}">
      <dsp:nvSpPr>
        <dsp:cNvPr id="0" name=""/>
        <dsp:cNvSpPr/>
      </dsp:nvSpPr>
      <dsp:spPr>
        <a:xfrm>
          <a:off x="1301020" y="1982401"/>
          <a:ext cx="763276" cy="763276"/>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02024DF4-4C46-C14B-A79E-1F87E7C11B2C}">
      <dsp:nvSpPr>
        <dsp:cNvPr id="0" name=""/>
        <dsp:cNvSpPr/>
      </dsp:nvSpPr>
      <dsp:spPr>
        <a:xfrm rot="10800000">
          <a:off x="824560" y="3041643"/>
          <a:ext cx="8396601" cy="627031"/>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6584"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Blended Families</a:t>
          </a:r>
        </a:p>
      </dsp:txBody>
      <dsp:txXfrm rot="10800000">
        <a:off x="981318" y="3041643"/>
        <a:ext cx="8239843" cy="627031"/>
      </dsp:txXfrm>
    </dsp:sp>
    <dsp:sp modelId="{5B1C4324-0A74-3B4A-ADB3-6E5857566F69}">
      <dsp:nvSpPr>
        <dsp:cNvPr id="0" name=""/>
        <dsp:cNvSpPr/>
      </dsp:nvSpPr>
      <dsp:spPr>
        <a:xfrm>
          <a:off x="1301020" y="2973521"/>
          <a:ext cx="763276" cy="763276"/>
        </a:xfrm>
        <a:prstGeom prst="ellipse">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9CF13C2A-6006-374A-B454-9A426D5971B0}">
      <dsp:nvSpPr>
        <dsp:cNvPr id="0" name=""/>
        <dsp:cNvSpPr/>
      </dsp:nvSpPr>
      <dsp:spPr>
        <a:xfrm rot="10800000">
          <a:off x="824560" y="4027290"/>
          <a:ext cx="8396601" cy="637976"/>
        </a:xfrm>
        <a:prstGeom prst="homePlate">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6584"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Our Four-Legged Friends</a:t>
          </a:r>
        </a:p>
      </dsp:txBody>
      <dsp:txXfrm rot="10800000">
        <a:off x="984054" y="4027290"/>
        <a:ext cx="8237107" cy="637976"/>
      </dsp:txXfrm>
    </dsp:sp>
    <dsp:sp modelId="{41BED5E6-877C-5047-9E28-6C8BB6A3B1A6}">
      <dsp:nvSpPr>
        <dsp:cNvPr id="0" name=""/>
        <dsp:cNvSpPr/>
      </dsp:nvSpPr>
      <dsp:spPr>
        <a:xfrm>
          <a:off x="1301020" y="3964641"/>
          <a:ext cx="763276" cy="763276"/>
        </a:xfrm>
        <a:prstGeom prst="ellipse">
          <a:avLst/>
        </a:prstGeom>
        <a:blipFill rotWithShape="1">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5EE75-7B1E-C74C-8BC5-02A8EF973414}">
      <dsp:nvSpPr>
        <dsp:cNvPr id="0" name=""/>
        <dsp:cNvSpPr/>
      </dsp:nvSpPr>
      <dsp:spPr>
        <a:xfrm>
          <a:off x="0" y="0"/>
          <a:ext cx="8458320" cy="848948"/>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More than 50% of first marriages fail</a:t>
          </a:r>
        </a:p>
      </dsp:txBody>
      <dsp:txXfrm>
        <a:off x="24865" y="24865"/>
        <a:ext cx="7442911" cy="799218"/>
      </dsp:txXfrm>
    </dsp:sp>
    <dsp:sp modelId="{060EC00E-BDCC-B84E-8FEF-240FC6E01E1F}">
      <dsp:nvSpPr>
        <dsp:cNvPr id="0" name=""/>
        <dsp:cNvSpPr/>
      </dsp:nvSpPr>
      <dsp:spPr>
        <a:xfrm>
          <a:off x="631627" y="966857"/>
          <a:ext cx="8458320" cy="848948"/>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75% of partners remarry</a:t>
          </a:r>
        </a:p>
      </dsp:txBody>
      <dsp:txXfrm>
        <a:off x="656492" y="991722"/>
        <a:ext cx="7225146" cy="799218"/>
      </dsp:txXfrm>
    </dsp:sp>
    <dsp:sp modelId="{E86FAB1A-962A-B248-B2F2-30CD5F72E8D2}">
      <dsp:nvSpPr>
        <dsp:cNvPr id="0" name=""/>
        <dsp:cNvSpPr/>
      </dsp:nvSpPr>
      <dsp:spPr>
        <a:xfrm>
          <a:off x="1263255" y="1933715"/>
          <a:ext cx="8458320" cy="848948"/>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42% of adults have at least one step-parent</a:t>
          </a:r>
        </a:p>
      </dsp:txBody>
      <dsp:txXfrm>
        <a:off x="1288120" y="1958580"/>
        <a:ext cx="7225146" cy="799218"/>
      </dsp:txXfrm>
    </dsp:sp>
    <dsp:sp modelId="{B679485F-C2AA-3640-94AF-5063E46B5EDE}">
      <dsp:nvSpPr>
        <dsp:cNvPr id="0" name=""/>
        <dsp:cNvSpPr/>
      </dsp:nvSpPr>
      <dsp:spPr>
        <a:xfrm>
          <a:off x="1894883" y="2900573"/>
          <a:ext cx="8458320" cy="848948"/>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25% of adults have married at least twice by 50</a:t>
          </a:r>
        </a:p>
      </dsp:txBody>
      <dsp:txXfrm>
        <a:off x="1919748" y="2925438"/>
        <a:ext cx="7225146" cy="799218"/>
      </dsp:txXfrm>
    </dsp:sp>
    <dsp:sp modelId="{1E31AE31-617E-7D4E-BEC9-5B3CB90D6F4A}">
      <dsp:nvSpPr>
        <dsp:cNvPr id="0" name=""/>
        <dsp:cNvSpPr/>
      </dsp:nvSpPr>
      <dsp:spPr>
        <a:xfrm>
          <a:off x="2526511" y="3867431"/>
          <a:ext cx="8458320" cy="848948"/>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30% of adults have a step or half sibling</a:t>
          </a:r>
        </a:p>
      </dsp:txBody>
      <dsp:txXfrm>
        <a:off x="2551376" y="3892296"/>
        <a:ext cx="7225146" cy="799218"/>
      </dsp:txXfrm>
    </dsp:sp>
    <dsp:sp modelId="{E502EC69-4F05-1D44-80AD-46AE5355C6B5}">
      <dsp:nvSpPr>
        <dsp:cNvPr id="0" name=""/>
        <dsp:cNvSpPr/>
      </dsp:nvSpPr>
      <dsp:spPr>
        <a:xfrm>
          <a:off x="7906504" y="620203"/>
          <a:ext cx="551816" cy="551816"/>
        </a:xfrm>
        <a:prstGeom prst="downArrow">
          <a:avLst>
            <a:gd name="adj1" fmla="val 55000"/>
            <a:gd name="adj2" fmla="val 45000"/>
          </a:avLst>
        </a:prstGeom>
        <a:solidFill>
          <a:srgbClr val="00206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030663" y="620203"/>
        <a:ext cx="303498" cy="415242"/>
      </dsp:txXfrm>
    </dsp:sp>
    <dsp:sp modelId="{D5BCE9A3-3B51-1E49-9917-B081E01DCD81}">
      <dsp:nvSpPr>
        <dsp:cNvPr id="0" name=""/>
        <dsp:cNvSpPr/>
      </dsp:nvSpPr>
      <dsp:spPr>
        <a:xfrm>
          <a:off x="8538132" y="1587061"/>
          <a:ext cx="551816" cy="551816"/>
        </a:xfrm>
        <a:prstGeom prst="downArrow">
          <a:avLst>
            <a:gd name="adj1" fmla="val 55000"/>
            <a:gd name="adj2" fmla="val 45000"/>
          </a:avLst>
        </a:prstGeom>
        <a:solidFill>
          <a:srgbClr val="00206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662291" y="1587061"/>
        <a:ext cx="303498" cy="415242"/>
      </dsp:txXfrm>
    </dsp:sp>
    <dsp:sp modelId="{7742626A-A01A-9840-B5A8-96BFF5586941}">
      <dsp:nvSpPr>
        <dsp:cNvPr id="0" name=""/>
        <dsp:cNvSpPr/>
      </dsp:nvSpPr>
      <dsp:spPr>
        <a:xfrm>
          <a:off x="9169759" y="2539770"/>
          <a:ext cx="551816" cy="551816"/>
        </a:xfrm>
        <a:prstGeom prst="downArrow">
          <a:avLst>
            <a:gd name="adj1" fmla="val 55000"/>
            <a:gd name="adj2" fmla="val 45000"/>
          </a:avLst>
        </a:prstGeom>
        <a:solidFill>
          <a:srgbClr val="00206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293918" y="2539770"/>
        <a:ext cx="303498" cy="415242"/>
      </dsp:txXfrm>
    </dsp:sp>
    <dsp:sp modelId="{F555D0F8-7CD3-6549-8336-26412F866964}">
      <dsp:nvSpPr>
        <dsp:cNvPr id="0" name=""/>
        <dsp:cNvSpPr/>
      </dsp:nvSpPr>
      <dsp:spPr>
        <a:xfrm>
          <a:off x="9801387" y="3516061"/>
          <a:ext cx="551816" cy="551816"/>
        </a:xfrm>
        <a:prstGeom prst="downArrow">
          <a:avLst>
            <a:gd name="adj1" fmla="val 55000"/>
            <a:gd name="adj2" fmla="val 45000"/>
          </a:avLst>
        </a:prstGeom>
        <a:solidFill>
          <a:srgbClr val="002060">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925546" y="3516061"/>
        <a:ext cx="303498" cy="415242"/>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7E381-0937-AC4C-9FA5-8FA650E3FFA6}"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3C20-C107-8746-8D78-6CED671A8568}" type="slidenum">
              <a:rPr lang="en-US" smtClean="0"/>
              <a:t>‹#›</a:t>
            </a:fld>
            <a:endParaRPr lang="en-US"/>
          </a:p>
        </p:txBody>
      </p:sp>
    </p:spTree>
    <p:extLst>
      <p:ext uri="{BB962C8B-B14F-4D97-AF65-F5344CB8AC3E}">
        <p14:creationId xmlns:p14="http://schemas.microsoft.com/office/powerpoint/2010/main" val="128926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gbtmap.org/file/understanding-issues-facing-lgbt-older-adul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imes" charset="0"/>
                <a:ea typeface="ＭＳ Ｐゴシック" charset="0"/>
                <a:cs typeface="ＭＳ Ｐゴシック" charset="0"/>
              </a:defRPr>
            </a:lvl1pPr>
            <a:lvl2pPr marL="742950" indent="-285750" eaLnBrk="0" hangingPunct="0">
              <a:defRPr sz="1200" b="1">
                <a:solidFill>
                  <a:schemeClr val="tx1"/>
                </a:solidFill>
                <a:latin typeface="Times" charset="0"/>
                <a:ea typeface="ＭＳ Ｐゴシック" charset="0"/>
              </a:defRPr>
            </a:lvl2pPr>
            <a:lvl3pPr marL="1143000" indent="-228600" eaLnBrk="0" hangingPunct="0">
              <a:defRPr sz="1200" b="1">
                <a:solidFill>
                  <a:schemeClr val="tx1"/>
                </a:solidFill>
                <a:latin typeface="Times" charset="0"/>
                <a:ea typeface="ＭＳ Ｐゴシック" charset="0"/>
              </a:defRPr>
            </a:lvl3pPr>
            <a:lvl4pPr marL="1600200" indent="-228600" eaLnBrk="0" hangingPunct="0">
              <a:defRPr sz="1200" b="1">
                <a:solidFill>
                  <a:schemeClr val="tx1"/>
                </a:solidFill>
                <a:latin typeface="Times" charset="0"/>
                <a:ea typeface="ＭＳ Ｐゴシック" charset="0"/>
              </a:defRPr>
            </a:lvl4pPr>
            <a:lvl5pPr marL="2057400" indent="-228600" eaLnBrk="0" hangingPunct="0">
              <a:defRPr sz="1200" b="1">
                <a:solidFill>
                  <a:schemeClr val="tx1"/>
                </a:solidFill>
                <a:latin typeface="Times" charset="0"/>
                <a:ea typeface="ＭＳ Ｐゴシック" charset="0"/>
              </a:defRPr>
            </a:lvl5pPr>
            <a:lvl6pPr marL="2514600" indent="-228600" eaLnBrk="0" fontAlgn="base" hangingPunct="0">
              <a:spcBef>
                <a:spcPct val="0"/>
              </a:spcBef>
              <a:spcAft>
                <a:spcPct val="0"/>
              </a:spcAft>
              <a:defRPr sz="1200" b="1">
                <a:solidFill>
                  <a:schemeClr val="tx1"/>
                </a:solidFill>
                <a:latin typeface="Times" charset="0"/>
                <a:ea typeface="ＭＳ Ｐゴシック" charset="0"/>
              </a:defRPr>
            </a:lvl6pPr>
            <a:lvl7pPr marL="2971800" indent="-228600" eaLnBrk="0" fontAlgn="base" hangingPunct="0">
              <a:spcBef>
                <a:spcPct val="0"/>
              </a:spcBef>
              <a:spcAft>
                <a:spcPct val="0"/>
              </a:spcAft>
              <a:defRPr sz="1200" b="1">
                <a:solidFill>
                  <a:schemeClr val="tx1"/>
                </a:solidFill>
                <a:latin typeface="Times" charset="0"/>
                <a:ea typeface="ＭＳ Ｐゴシック" charset="0"/>
              </a:defRPr>
            </a:lvl7pPr>
            <a:lvl8pPr marL="3429000" indent="-228600" eaLnBrk="0" fontAlgn="base" hangingPunct="0">
              <a:spcBef>
                <a:spcPct val="0"/>
              </a:spcBef>
              <a:spcAft>
                <a:spcPct val="0"/>
              </a:spcAft>
              <a:defRPr sz="1200" b="1">
                <a:solidFill>
                  <a:schemeClr val="tx1"/>
                </a:solidFill>
                <a:latin typeface="Times" charset="0"/>
                <a:ea typeface="ＭＳ Ｐゴシック" charset="0"/>
              </a:defRPr>
            </a:lvl8pPr>
            <a:lvl9pPr marL="3886200" indent="-228600" eaLnBrk="0" fontAlgn="base" hangingPunct="0">
              <a:spcBef>
                <a:spcPct val="0"/>
              </a:spcBef>
              <a:spcAft>
                <a:spcPct val="0"/>
              </a:spcAft>
              <a:defRPr sz="1200" b="1">
                <a:solidFill>
                  <a:schemeClr val="tx1"/>
                </a:solidFill>
                <a:latin typeface="Times" charset="0"/>
                <a:ea typeface="ＭＳ Ｐゴシック" charset="0"/>
              </a:defRPr>
            </a:lvl9pPr>
          </a:lstStyle>
          <a:p>
            <a:fld id="{C55A4C90-7580-F34F-A6C9-7955F23F1E9D}" type="slidenum">
              <a:rPr lang="en-US" b="0"/>
              <a:pPr/>
              <a:t>2</a:t>
            </a:fld>
            <a:endParaRPr lang="en-US" b="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86898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21</a:t>
            </a:fld>
            <a:endParaRPr lang="en-US"/>
          </a:p>
        </p:txBody>
      </p:sp>
    </p:spTree>
    <p:extLst>
      <p:ext uri="{BB962C8B-B14F-4D97-AF65-F5344CB8AC3E}">
        <p14:creationId xmlns:p14="http://schemas.microsoft.com/office/powerpoint/2010/main" val="125596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22</a:t>
            </a:fld>
            <a:endParaRPr lang="en-US"/>
          </a:p>
        </p:txBody>
      </p:sp>
    </p:spTree>
    <p:extLst>
      <p:ext uri="{BB962C8B-B14F-4D97-AF65-F5344CB8AC3E}">
        <p14:creationId xmlns:p14="http://schemas.microsoft.com/office/powerpoint/2010/main" val="161075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SAGE and the Movement Advancement Project (MAP) recently issued </a:t>
            </a:r>
            <a:r>
              <a:rPr lang="en-US" sz="1200" u="sng" kern="1200" dirty="0">
                <a:solidFill>
                  <a:schemeClr val="tx1"/>
                </a:solidFill>
                <a:latin typeface="+mn-lt"/>
                <a:ea typeface="+mn-ea"/>
                <a:cs typeface="+mn-cs"/>
                <a:hlinkClick r:id="rId3"/>
              </a:rPr>
              <a:t>a report, “Understanding Issues Facing LGBT Older Adults,” that details this isolation. Compounding the problem is the fact that in their youth many LGBT people were shunned by their families, were barred from adopting, and found it difficult to have children. They formed their own chosen families, often comprised of friends around the same age. While these chosen families sustained each other, peers in their older years are often not as easily able to act as caregivers as a child or grandchild might. They also generally do not have the legal recognition necessary to make medical decisions for each other.</a:t>
            </a:r>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23</a:t>
            </a:fld>
            <a:endParaRPr lang="en-US"/>
          </a:p>
        </p:txBody>
      </p:sp>
    </p:spTree>
    <p:extLst>
      <p:ext uri="{BB962C8B-B14F-4D97-AF65-F5344CB8AC3E}">
        <p14:creationId xmlns:p14="http://schemas.microsoft.com/office/powerpoint/2010/main" val="129180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25</a:t>
            </a:fld>
            <a:endParaRPr lang="en-US"/>
          </a:p>
        </p:txBody>
      </p:sp>
    </p:spTree>
    <p:extLst>
      <p:ext uri="{BB962C8B-B14F-4D97-AF65-F5344CB8AC3E}">
        <p14:creationId xmlns:p14="http://schemas.microsoft.com/office/powerpoint/2010/main" val="77107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26</a:t>
            </a:fld>
            <a:endParaRPr lang="en-US"/>
          </a:p>
        </p:txBody>
      </p:sp>
    </p:spTree>
    <p:extLst>
      <p:ext uri="{BB962C8B-B14F-4D97-AF65-F5344CB8AC3E}">
        <p14:creationId xmlns:p14="http://schemas.microsoft.com/office/powerpoint/2010/main" val="205919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31</a:t>
            </a:fld>
            <a:endParaRPr lang="en-US"/>
          </a:p>
        </p:txBody>
      </p:sp>
    </p:spTree>
    <p:extLst>
      <p:ext uri="{BB962C8B-B14F-4D97-AF65-F5344CB8AC3E}">
        <p14:creationId xmlns:p14="http://schemas.microsoft.com/office/powerpoint/2010/main" val="199880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33</a:t>
            </a:fld>
            <a:endParaRPr lang="en-US"/>
          </a:p>
        </p:txBody>
      </p:sp>
    </p:spTree>
    <p:extLst>
      <p:ext uri="{BB962C8B-B14F-4D97-AF65-F5344CB8AC3E}">
        <p14:creationId xmlns:p14="http://schemas.microsoft.com/office/powerpoint/2010/main" val="199359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35</a:t>
            </a:fld>
            <a:endParaRPr lang="en-US"/>
          </a:p>
        </p:txBody>
      </p:sp>
    </p:spTree>
    <p:extLst>
      <p:ext uri="{BB962C8B-B14F-4D97-AF65-F5344CB8AC3E}">
        <p14:creationId xmlns:p14="http://schemas.microsoft.com/office/powerpoint/2010/main" val="130555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37</a:t>
            </a:fld>
            <a:endParaRPr lang="en-US"/>
          </a:p>
        </p:txBody>
      </p:sp>
    </p:spTree>
    <p:extLst>
      <p:ext uri="{BB962C8B-B14F-4D97-AF65-F5344CB8AC3E}">
        <p14:creationId xmlns:p14="http://schemas.microsoft.com/office/powerpoint/2010/main" val="37042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38</a:t>
            </a:fld>
            <a:endParaRPr lang="en-US"/>
          </a:p>
        </p:txBody>
      </p:sp>
    </p:spTree>
    <p:extLst>
      <p:ext uri="{BB962C8B-B14F-4D97-AF65-F5344CB8AC3E}">
        <p14:creationId xmlns:p14="http://schemas.microsoft.com/office/powerpoint/2010/main" val="85298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6</a:t>
            </a:fld>
            <a:endParaRPr lang="en-US"/>
          </a:p>
        </p:txBody>
      </p:sp>
    </p:spTree>
    <p:extLst>
      <p:ext uri="{BB962C8B-B14F-4D97-AF65-F5344CB8AC3E}">
        <p14:creationId xmlns:p14="http://schemas.microsoft.com/office/powerpoint/2010/main" val="134184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40</a:t>
            </a:fld>
            <a:endParaRPr lang="en-US"/>
          </a:p>
        </p:txBody>
      </p:sp>
    </p:spTree>
    <p:extLst>
      <p:ext uri="{BB962C8B-B14F-4D97-AF65-F5344CB8AC3E}">
        <p14:creationId xmlns:p14="http://schemas.microsoft.com/office/powerpoint/2010/main" val="69272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7F54A24-F02E-4C4F-AEFC-D602F15735CB}" type="slidenum">
              <a:rPr lang="en-US">
                <a:latin typeface="Times" pitchFamily="-84" charset="0"/>
                <a:ea typeface="ＭＳ Ｐゴシック" pitchFamily="-84" charset="-128"/>
                <a:cs typeface="ＭＳ Ｐゴシック" pitchFamily="-84" charset="-128"/>
              </a:rPr>
              <a:pPr/>
              <a:t>41</a:t>
            </a:fld>
            <a:endParaRPr lang="en-US">
              <a:latin typeface="Times" pitchFamily="-84" charset="0"/>
              <a:ea typeface="ＭＳ Ｐゴシック" pitchFamily="-84" charset="-128"/>
              <a:cs typeface="ＭＳ Ｐゴシック" pitchFamily="-84"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atin typeface="Times" pitchFamily="-84" charset="0"/>
              <a:ea typeface="ＭＳ Ｐゴシック" pitchFamily="-84" charset="-128"/>
              <a:cs typeface="ＭＳ Ｐゴシック" pitchFamily="-84" charset="-128"/>
            </a:endParaRPr>
          </a:p>
        </p:txBody>
      </p:sp>
      <p:sp>
        <p:nvSpPr>
          <p:cNvPr id="5" name="Footer Placeholder 4"/>
          <p:cNvSpPr>
            <a:spLocks noGrp="1"/>
          </p:cNvSpPr>
          <p:nvPr>
            <p:ph type="ftr" sz="quarter" idx="4"/>
          </p:nvPr>
        </p:nvSpPr>
        <p:spPr/>
        <p:txBody>
          <a:bodyPr/>
          <a:lstStyle/>
          <a:p>
            <a:pPr>
              <a:defRPr/>
            </a:pPr>
            <a:r>
              <a:rPr lang="en-US"/>
              <a:t>Ethical Decision Making in Complex Cases</a:t>
            </a:r>
          </a:p>
        </p:txBody>
      </p:sp>
      <p:sp>
        <p:nvSpPr>
          <p:cNvPr id="7" name="Date Placeholder 6"/>
          <p:cNvSpPr>
            <a:spLocks noGrp="1"/>
          </p:cNvSpPr>
          <p:nvPr>
            <p:ph type="dt" sz="quarter" idx="1"/>
          </p:nvPr>
        </p:nvSpPr>
        <p:spPr/>
        <p:txBody>
          <a:bodyPr/>
          <a:lstStyle/>
          <a:p>
            <a:pPr>
              <a:defRPr/>
            </a:pPr>
            <a:r>
              <a:rPr lang="en-US"/>
              <a:t>Hurley Elder Care Law</a:t>
            </a:r>
          </a:p>
        </p:txBody>
      </p:sp>
    </p:spTree>
    <p:extLst>
      <p:ext uri="{BB962C8B-B14F-4D97-AF65-F5344CB8AC3E}">
        <p14:creationId xmlns:p14="http://schemas.microsoft.com/office/powerpoint/2010/main" val="204388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42</a:t>
            </a:fld>
            <a:endParaRPr lang="en-US"/>
          </a:p>
        </p:txBody>
      </p:sp>
    </p:spTree>
    <p:extLst>
      <p:ext uri="{BB962C8B-B14F-4D97-AF65-F5344CB8AC3E}">
        <p14:creationId xmlns:p14="http://schemas.microsoft.com/office/powerpoint/2010/main" val="192215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7</a:t>
            </a:fld>
            <a:endParaRPr lang="en-US"/>
          </a:p>
        </p:txBody>
      </p:sp>
    </p:spTree>
    <p:extLst>
      <p:ext uri="{BB962C8B-B14F-4D97-AF65-F5344CB8AC3E}">
        <p14:creationId xmlns:p14="http://schemas.microsoft.com/office/powerpoint/2010/main" val="113775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10</a:t>
            </a:fld>
            <a:endParaRPr lang="en-US"/>
          </a:p>
        </p:txBody>
      </p:sp>
    </p:spTree>
    <p:extLst>
      <p:ext uri="{BB962C8B-B14F-4D97-AF65-F5344CB8AC3E}">
        <p14:creationId xmlns:p14="http://schemas.microsoft.com/office/powerpoint/2010/main" val="52008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11</a:t>
            </a:fld>
            <a:endParaRPr lang="en-US"/>
          </a:p>
        </p:txBody>
      </p:sp>
    </p:spTree>
    <p:extLst>
      <p:ext uri="{BB962C8B-B14F-4D97-AF65-F5344CB8AC3E}">
        <p14:creationId xmlns:p14="http://schemas.microsoft.com/office/powerpoint/2010/main" val="135979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13</a:t>
            </a:fld>
            <a:endParaRPr lang="en-US"/>
          </a:p>
        </p:txBody>
      </p:sp>
    </p:spTree>
    <p:extLst>
      <p:ext uri="{BB962C8B-B14F-4D97-AF65-F5344CB8AC3E}">
        <p14:creationId xmlns:p14="http://schemas.microsoft.com/office/powerpoint/2010/main" val="128964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15</a:t>
            </a:fld>
            <a:endParaRPr lang="en-US"/>
          </a:p>
        </p:txBody>
      </p:sp>
    </p:spTree>
    <p:extLst>
      <p:ext uri="{BB962C8B-B14F-4D97-AF65-F5344CB8AC3E}">
        <p14:creationId xmlns:p14="http://schemas.microsoft.com/office/powerpoint/2010/main" val="40973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E3C20-C107-8746-8D78-6CED671A8568}" type="slidenum">
              <a:rPr lang="en-US" smtClean="0"/>
              <a:t>17</a:t>
            </a:fld>
            <a:endParaRPr lang="en-US"/>
          </a:p>
        </p:txBody>
      </p:sp>
    </p:spTree>
    <p:extLst>
      <p:ext uri="{BB962C8B-B14F-4D97-AF65-F5344CB8AC3E}">
        <p14:creationId xmlns:p14="http://schemas.microsoft.com/office/powerpoint/2010/main" val="43341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ECEC7-374D-9944-84E1-3306592B0CF3}" type="slidenum">
              <a:rPr lang="en-US" smtClean="0"/>
              <a:pPr/>
              <a:t>18</a:t>
            </a:fld>
            <a:endParaRPr lang="en-US"/>
          </a:p>
        </p:txBody>
      </p:sp>
    </p:spTree>
    <p:extLst>
      <p:ext uri="{BB962C8B-B14F-4D97-AF65-F5344CB8AC3E}">
        <p14:creationId xmlns:p14="http://schemas.microsoft.com/office/powerpoint/2010/main" val="117109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A0E3E7-1DC7-AD4C-861F-E7A37CAC03C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69497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0E3E7-1DC7-AD4C-861F-E7A37CAC03C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201900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0E3E7-1DC7-AD4C-861F-E7A37CAC03C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99396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0E3E7-1DC7-AD4C-861F-E7A37CAC03C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34686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0E3E7-1DC7-AD4C-861F-E7A37CAC03C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151780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A0E3E7-1DC7-AD4C-861F-E7A37CAC03C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197582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A0E3E7-1DC7-AD4C-861F-E7A37CAC03C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117030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A0E3E7-1DC7-AD4C-861F-E7A37CAC03C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45322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0E3E7-1DC7-AD4C-861F-E7A37CAC03C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24925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0E3E7-1DC7-AD4C-861F-E7A37CAC03C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16509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0E3E7-1DC7-AD4C-861F-E7A37CAC03C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A62FB-D10B-104D-8B7B-C6F5D0D9ABF4}" type="slidenum">
              <a:rPr lang="en-US" smtClean="0"/>
              <a:t>‹#›</a:t>
            </a:fld>
            <a:endParaRPr lang="en-US"/>
          </a:p>
        </p:txBody>
      </p:sp>
    </p:spTree>
    <p:extLst>
      <p:ext uri="{BB962C8B-B14F-4D97-AF65-F5344CB8AC3E}">
        <p14:creationId xmlns:p14="http://schemas.microsoft.com/office/powerpoint/2010/main" val="46074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E3E7-1DC7-AD4C-861F-E7A37CAC03C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A62FB-D10B-104D-8B7B-C6F5D0D9ABF4}" type="slidenum">
              <a:rPr lang="en-US" smtClean="0"/>
              <a:t>‹#›</a:t>
            </a:fld>
            <a:endParaRPr lang="en-US"/>
          </a:p>
        </p:txBody>
      </p:sp>
      <p:sp>
        <p:nvSpPr>
          <p:cNvPr id="7" name="Rectangle 6"/>
          <p:cNvSpPr/>
          <p:nvPr/>
        </p:nvSpPr>
        <p:spPr>
          <a:xfrm>
            <a:off x="270556" y="365125"/>
            <a:ext cx="11650887" cy="6309236"/>
          </a:xfrm>
          <a:prstGeom prst="rect">
            <a:avLst/>
          </a:prstGeom>
          <a:solidFill>
            <a:schemeClr val="bg1"/>
          </a:solidFill>
          <a:effectLst>
            <a:glow rad="127000">
              <a:schemeClr val="accent1">
                <a:lumMod val="50000"/>
                <a:alpha val="7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06646" y="185738"/>
            <a:ext cx="1578706" cy="1262715"/>
          </a:xfrm>
          <a:prstGeom prst="rect">
            <a:avLst/>
          </a:prstGeom>
        </p:spPr>
      </p:pic>
    </p:spTree>
    <p:extLst>
      <p:ext uri="{BB962C8B-B14F-4D97-AF65-F5344CB8AC3E}">
        <p14:creationId xmlns:p14="http://schemas.microsoft.com/office/powerpoint/2010/main" val="96204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2102"/>
            <a:ext cx="9144000" cy="2387600"/>
          </a:xfrm>
        </p:spPr>
        <p:txBody>
          <a:bodyPr>
            <a:normAutofit fontScale="90000"/>
          </a:bodyPr>
          <a:lstStyle/>
          <a:p>
            <a:r>
              <a:rPr lang="en-US" b="1" dirty="0">
                <a:latin typeface="+mn-lt"/>
              </a:rPr>
              <a:t>The New Aging Family:</a:t>
            </a:r>
            <a:br>
              <a:rPr lang="en-US" b="1" dirty="0">
                <a:latin typeface="+mn-lt"/>
              </a:rPr>
            </a:br>
            <a:r>
              <a:rPr lang="en-US" b="1" dirty="0">
                <a:latin typeface="+mn-lt"/>
              </a:rPr>
              <a:t>Elder Care in the 21</a:t>
            </a:r>
            <a:r>
              <a:rPr lang="en-US" b="1" baseline="30000" dirty="0">
                <a:latin typeface="+mn-lt"/>
              </a:rPr>
              <a:t>st</a:t>
            </a:r>
            <a:r>
              <a:rPr lang="en-US" b="1" dirty="0">
                <a:latin typeface="+mn-lt"/>
              </a:rPr>
              <a:t> Century</a:t>
            </a:r>
          </a:p>
        </p:txBody>
      </p:sp>
      <p:sp>
        <p:nvSpPr>
          <p:cNvPr id="3" name="Subtitle 2"/>
          <p:cNvSpPr>
            <a:spLocks noGrp="1"/>
          </p:cNvSpPr>
          <p:nvPr>
            <p:ph type="subTitle" idx="1"/>
          </p:nvPr>
        </p:nvSpPr>
        <p:spPr>
          <a:xfrm>
            <a:off x="1524000" y="4711647"/>
            <a:ext cx="9144000" cy="1655762"/>
          </a:xfrm>
        </p:spPr>
        <p:txBody>
          <a:bodyPr/>
          <a:lstStyle/>
          <a:p>
            <a:r>
              <a:rPr lang="en-US" dirty="0"/>
              <a:t>Miles P. Hurley, JD, CELA</a:t>
            </a:r>
          </a:p>
          <a:p>
            <a:r>
              <a:rPr lang="en-US" dirty="0"/>
              <a:t>Hurley Elder Care Law</a:t>
            </a:r>
          </a:p>
        </p:txBody>
      </p:sp>
    </p:spTree>
    <p:extLst>
      <p:ext uri="{BB962C8B-B14F-4D97-AF65-F5344CB8AC3E}">
        <p14:creationId xmlns:p14="http://schemas.microsoft.com/office/powerpoint/2010/main" val="197453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66294" y="2098496"/>
            <a:ext cx="9272431" cy="2976937"/>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85817" y="3135663"/>
            <a:ext cx="9235101" cy="1046440"/>
          </a:xfrm>
          <a:prstGeom prst="rect">
            <a:avLst/>
          </a:prstGeom>
          <a:noFill/>
        </p:spPr>
        <p:txBody>
          <a:bodyPr wrap="square" rtlCol="0">
            <a:spAutoFit/>
          </a:bodyPr>
          <a:lstStyle/>
          <a:p>
            <a:pPr algn="ctr"/>
            <a:r>
              <a:rPr lang="en-US" sz="4400" b="1" dirty="0"/>
              <a:t>Orphaned Elders in the Community</a:t>
            </a:r>
          </a:p>
          <a:p>
            <a:pPr algn="ctr"/>
            <a:endParaRPr lang="en-US" b="1" dirty="0"/>
          </a:p>
        </p:txBody>
      </p:sp>
    </p:spTree>
    <p:extLst>
      <p:ext uri="{BB962C8B-B14F-4D97-AF65-F5344CB8AC3E}">
        <p14:creationId xmlns:p14="http://schemas.microsoft.com/office/powerpoint/2010/main" val="104764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069" y="2753473"/>
            <a:ext cx="9138008" cy="2877305"/>
          </a:xfrm>
        </p:spPr>
        <p:txBody>
          <a:bodyPr>
            <a:noAutofit/>
          </a:bodyPr>
          <a:lstStyle/>
          <a:p>
            <a:pPr marL="0" indent="0">
              <a:buNone/>
            </a:pPr>
            <a:r>
              <a:rPr lang="en-US" sz="4000" i="1" dirty="0"/>
              <a:t>My neighbor of 20 years is elderly and lives alone.  She has no family that checks in on her, and her health has been declining for a while. </a:t>
            </a:r>
            <a:r>
              <a:rPr lang="en-US" sz="4000" b="1" i="1" dirty="0"/>
              <a:t>I want to help but I have no idea where to start.</a:t>
            </a:r>
          </a:p>
        </p:txBody>
      </p:sp>
      <p:pic>
        <p:nvPicPr>
          <p:cNvPr id="4" name="Picture 3"/>
          <p:cNvPicPr>
            <a:picLocks noChangeAspect="1"/>
          </p:cNvPicPr>
          <p:nvPr/>
        </p:nvPicPr>
        <p:blipFill>
          <a:blip r:embed="rId3"/>
          <a:stretch>
            <a:fillRect/>
          </a:stretch>
        </p:blipFill>
        <p:spPr>
          <a:xfrm>
            <a:off x="8952503" y="661676"/>
            <a:ext cx="1979201" cy="1786313"/>
          </a:xfrm>
          <a:prstGeom prst="rect">
            <a:avLst/>
          </a:prstGeom>
        </p:spPr>
      </p:pic>
    </p:spTree>
    <p:extLst>
      <p:ext uri="{BB962C8B-B14F-4D97-AF65-F5344CB8AC3E}">
        <p14:creationId xmlns:p14="http://schemas.microsoft.com/office/powerpoint/2010/main" val="172076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lstStyle/>
          <a:p>
            <a:pPr marL="0" indent="0">
              <a:buNone/>
            </a:pPr>
            <a:r>
              <a:rPr lang="en-US" dirty="0"/>
              <a:t> 1. </a:t>
            </a:r>
            <a:r>
              <a:rPr lang="en-US" sz="2400" dirty="0"/>
              <a:t>Ask your neighbor how you can help.  </a:t>
            </a:r>
          </a:p>
          <a:p>
            <a:pPr marL="0" indent="0">
              <a:buNone/>
            </a:pPr>
            <a:r>
              <a:rPr lang="en-US" sz="2400" dirty="0"/>
              <a:t>2. Suggest a healthcare agent/surrogate decision-maker.</a:t>
            </a:r>
          </a:p>
          <a:p>
            <a:pPr marL="0" indent="0">
              <a:buNone/>
            </a:pPr>
            <a:r>
              <a:rPr lang="en-US" sz="2400" dirty="0"/>
              <a:t>3. Suggest a person to help make financial decisions. </a:t>
            </a:r>
          </a:p>
          <a:p>
            <a:pPr marL="0" indent="0">
              <a:spcAft>
                <a:spcPts val="1200"/>
              </a:spcAft>
              <a:buNone/>
            </a:pPr>
            <a:r>
              <a:rPr lang="en-US" sz="2400" dirty="0"/>
              <a:t>4. Consider professional agents.</a:t>
            </a:r>
          </a:p>
          <a:p>
            <a:pPr marL="0" indent="0">
              <a:spcAft>
                <a:spcPts val="1200"/>
              </a:spcAft>
              <a:buNone/>
            </a:pPr>
            <a:r>
              <a:rPr lang="en-US" sz="2400" dirty="0"/>
              <a:t>5. Decide how much you are willing to take on.</a:t>
            </a:r>
          </a:p>
        </p:txBody>
      </p:sp>
      <p:sp>
        <p:nvSpPr>
          <p:cNvPr id="5" name="TextBox 4"/>
          <p:cNvSpPr txBox="1"/>
          <p:nvPr/>
        </p:nvSpPr>
        <p:spPr>
          <a:xfrm>
            <a:off x="6169355" y="2421526"/>
            <a:ext cx="5569927" cy="4001095"/>
          </a:xfrm>
          <a:prstGeom prst="rect">
            <a:avLst/>
          </a:prstGeom>
          <a:noFill/>
        </p:spPr>
        <p:txBody>
          <a:bodyPr wrap="square" rtlCol="0">
            <a:spAutoFit/>
          </a:bodyPr>
          <a:lstStyle/>
          <a:p>
            <a:pPr marL="342900" indent="-342900">
              <a:buFont typeface="Arial" charset="0"/>
              <a:buChar char="•"/>
            </a:pPr>
            <a:r>
              <a:rPr lang="en-US" sz="2400" dirty="0"/>
              <a:t>Is she willing and ready to accept assistance?</a:t>
            </a:r>
          </a:p>
          <a:p>
            <a:pPr marL="342900" indent="-342900">
              <a:spcAft>
                <a:spcPts val="1200"/>
              </a:spcAft>
              <a:buFont typeface="Arial" charset="0"/>
              <a:buChar char="•"/>
            </a:pPr>
            <a:r>
              <a:rPr lang="en-US" sz="2400" dirty="0"/>
              <a:t>Georgia Advance Directive for Healthcare</a:t>
            </a:r>
          </a:p>
          <a:p>
            <a:pPr marL="342900" indent="-342900">
              <a:buFont typeface="Arial" charset="0"/>
              <a:buChar char="•"/>
            </a:pPr>
            <a:r>
              <a:rPr lang="en-US" sz="2400" dirty="0"/>
              <a:t>General Durable POA and Revocable Trust</a:t>
            </a:r>
          </a:p>
          <a:p>
            <a:pPr marL="342900" indent="-342900">
              <a:spcAft>
                <a:spcPts val="600"/>
              </a:spcAft>
              <a:buFont typeface="Arial" charset="0"/>
              <a:buChar char="•"/>
            </a:pPr>
            <a:r>
              <a:rPr lang="en-US" sz="2400" dirty="0"/>
              <a:t>Aging Life Specialists: Lawyers, GCM, Daily Money Managers, Trusted Advisors </a:t>
            </a:r>
          </a:p>
          <a:p>
            <a:pPr marL="342900" indent="-342900">
              <a:spcAft>
                <a:spcPts val="600"/>
              </a:spcAft>
              <a:buFont typeface="Arial" charset="0"/>
              <a:buChar char="•"/>
            </a:pPr>
            <a:r>
              <a:rPr lang="en-US" sz="2400" dirty="0"/>
              <a:t>It’s really time consuming and emotional</a:t>
            </a:r>
          </a:p>
          <a:p>
            <a:endParaRPr lang="en-US" dirty="0"/>
          </a:p>
        </p:txBody>
      </p:sp>
      <p:pic>
        <p:nvPicPr>
          <p:cNvPr id="6" name="Picture 5"/>
          <p:cNvPicPr>
            <a:picLocks noChangeAspect="1"/>
          </p:cNvPicPr>
          <p:nvPr/>
        </p:nvPicPr>
        <p:blipFill>
          <a:blip r:embed="rId2"/>
          <a:stretch>
            <a:fillRect/>
          </a:stretch>
        </p:blipFill>
        <p:spPr>
          <a:xfrm>
            <a:off x="1708097" y="764572"/>
            <a:ext cx="1325563" cy="1325563"/>
          </a:xfrm>
          <a:prstGeom prst="rect">
            <a:avLst/>
          </a:prstGeom>
        </p:spPr>
      </p:pic>
      <p:pic>
        <p:nvPicPr>
          <p:cNvPr id="7" name="Picture 6"/>
          <p:cNvPicPr>
            <a:picLocks noChangeAspect="1"/>
          </p:cNvPicPr>
          <p:nvPr/>
        </p:nvPicPr>
        <p:blipFill>
          <a:blip r:embed="rId3"/>
          <a:stretch>
            <a:fillRect/>
          </a:stretch>
        </p:blipFill>
        <p:spPr>
          <a:xfrm>
            <a:off x="9408263" y="609915"/>
            <a:ext cx="1543987" cy="1811611"/>
          </a:xfrm>
          <a:prstGeom prst="rect">
            <a:avLst/>
          </a:prstGeom>
        </p:spPr>
      </p:pic>
      <p:cxnSp>
        <p:nvCxnSpPr>
          <p:cNvPr id="9" name="Straight Arrow Connector 8"/>
          <p:cNvCxnSpPr/>
          <p:nvPr/>
        </p:nvCxnSpPr>
        <p:spPr>
          <a:xfrm>
            <a:off x="5375358" y="2668713"/>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75358" y="3406740"/>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75358" y="5823737"/>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53784" y="5051460"/>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75358" y="4265791"/>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11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66294" y="2098496"/>
            <a:ext cx="9272431" cy="2976937"/>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03624" y="2878809"/>
            <a:ext cx="9235101" cy="1723549"/>
          </a:xfrm>
          <a:prstGeom prst="rect">
            <a:avLst/>
          </a:prstGeom>
          <a:noFill/>
        </p:spPr>
        <p:txBody>
          <a:bodyPr wrap="square" rtlCol="0">
            <a:spAutoFit/>
          </a:bodyPr>
          <a:lstStyle/>
          <a:p>
            <a:pPr algn="ctr"/>
            <a:r>
              <a:rPr lang="en-US" sz="4400" b="1" dirty="0"/>
              <a:t>Orphaned Elders and Healthcare Professionals</a:t>
            </a:r>
          </a:p>
          <a:p>
            <a:pPr algn="ctr"/>
            <a:endParaRPr lang="en-US" b="1" dirty="0"/>
          </a:p>
        </p:txBody>
      </p:sp>
    </p:spTree>
    <p:extLst>
      <p:ext uri="{BB962C8B-B14F-4D97-AF65-F5344CB8AC3E}">
        <p14:creationId xmlns:p14="http://schemas.microsoft.com/office/powerpoint/2010/main" val="166266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52503" y="661676"/>
            <a:ext cx="1979201" cy="1786313"/>
          </a:xfrm>
          <a:prstGeom prst="rect">
            <a:avLst/>
          </a:prstGeom>
        </p:spPr>
      </p:pic>
      <p:sp>
        <p:nvSpPr>
          <p:cNvPr id="5" name="TextBox 4"/>
          <p:cNvSpPr txBox="1"/>
          <p:nvPr/>
        </p:nvSpPr>
        <p:spPr>
          <a:xfrm>
            <a:off x="806116" y="2585030"/>
            <a:ext cx="10720137" cy="3416320"/>
          </a:xfrm>
          <a:prstGeom prst="rect">
            <a:avLst/>
          </a:prstGeom>
          <a:noFill/>
        </p:spPr>
        <p:txBody>
          <a:bodyPr wrap="square" rtlCol="0">
            <a:spAutoFit/>
          </a:bodyPr>
          <a:lstStyle/>
          <a:p>
            <a:r>
              <a:rPr lang="en-US" sz="3600" i="1" dirty="0"/>
              <a:t>I am the case manager in the hospital and I have a patient who is on her fourth admission in the last 6 months. Last month she called a taxi and walked out of the hospital AMA.  I am afraid she has no support structure around her.  She is very private and very independent.  </a:t>
            </a:r>
            <a:r>
              <a:rPr lang="en-US" sz="3600" b="1" i="1" dirty="0"/>
              <a:t>Discharge is looming and I am concerned.</a:t>
            </a:r>
          </a:p>
        </p:txBody>
      </p:sp>
    </p:spTree>
    <p:extLst>
      <p:ext uri="{BB962C8B-B14F-4D97-AF65-F5344CB8AC3E}">
        <p14:creationId xmlns:p14="http://schemas.microsoft.com/office/powerpoint/2010/main" val="207706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2165"/>
            <a:ext cx="10515600" cy="1325563"/>
          </a:xfrm>
        </p:spPr>
        <p:txBody>
          <a:bodyPr/>
          <a:lstStyle/>
          <a:p>
            <a:pPr algn="ctr"/>
            <a:r>
              <a:rPr lang="en-US" b="1" dirty="0">
                <a:latin typeface="+mn-lt"/>
              </a:rPr>
              <a:t>Screening for Elder Orphan Status</a:t>
            </a:r>
          </a:p>
        </p:txBody>
      </p:sp>
      <p:sp>
        <p:nvSpPr>
          <p:cNvPr id="3" name="Content Placeholder 2"/>
          <p:cNvSpPr>
            <a:spLocks noGrp="1"/>
          </p:cNvSpPr>
          <p:nvPr>
            <p:ph idx="1"/>
          </p:nvPr>
        </p:nvSpPr>
        <p:spPr>
          <a:xfrm>
            <a:off x="838199" y="2154398"/>
            <a:ext cx="10709953" cy="4266950"/>
          </a:xfrm>
        </p:spPr>
        <p:txBody>
          <a:bodyPr>
            <a:normAutofit fontScale="92500" lnSpcReduction="20000"/>
          </a:bodyPr>
          <a:lstStyle/>
          <a:p>
            <a:r>
              <a:rPr lang="en-US" dirty="0"/>
              <a:t>Evaluating if a surrogate decision-maker is in place or is an option</a:t>
            </a:r>
          </a:p>
          <a:p>
            <a:pPr marL="457200" lvl="1" indent="0">
              <a:buNone/>
            </a:pPr>
            <a:r>
              <a:rPr lang="en-US" dirty="0"/>
              <a:t>1. Do you have family or friends in your life?</a:t>
            </a:r>
          </a:p>
          <a:p>
            <a:pPr marL="457200" lvl="1" indent="0">
              <a:buNone/>
            </a:pPr>
            <a:r>
              <a:rPr lang="en-US" dirty="0"/>
              <a:t>2. Who helps you in an emergency?</a:t>
            </a:r>
          </a:p>
          <a:p>
            <a:pPr marL="457200" lvl="1" indent="0">
              <a:buNone/>
            </a:pPr>
            <a:r>
              <a:rPr lang="en-US" dirty="0"/>
              <a:t>3.  Do you have someone to help pay the bills and deal with medical decisions?</a:t>
            </a:r>
          </a:p>
          <a:p>
            <a:r>
              <a:rPr lang="en-US" dirty="0"/>
              <a:t>Identify medical Issues</a:t>
            </a:r>
          </a:p>
          <a:p>
            <a:pPr marL="914400" lvl="1" indent="-457200">
              <a:buAutoNum type="arabicPeriod"/>
            </a:pPr>
            <a:r>
              <a:rPr lang="en-US" dirty="0"/>
              <a:t>Have you fallen in the last 6 months?</a:t>
            </a:r>
          </a:p>
          <a:p>
            <a:pPr marL="914400" lvl="1" indent="-457200">
              <a:buAutoNum type="arabicPeriod"/>
            </a:pPr>
            <a:r>
              <a:rPr lang="en-US" dirty="0"/>
              <a:t>Do you take 5 or more medications?</a:t>
            </a:r>
          </a:p>
          <a:p>
            <a:r>
              <a:rPr lang="en-US" dirty="0"/>
              <a:t>Identify cognitive and functional abilities</a:t>
            </a:r>
          </a:p>
          <a:p>
            <a:pPr marL="457200" lvl="1" indent="0">
              <a:buNone/>
            </a:pPr>
            <a:r>
              <a:rPr lang="en-US" dirty="0"/>
              <a:t>1.  Mini-Cog Assessment</a:t>
            </a:r>
          </a:p>
          <a:p>
            <a:pPr marL="457200" lvl="1" indent="0">
              <a:buNone/>
            </a:pPr>
            <a:r>
              <a:rPr lang="en-US" dirty="0"/>
              <a:t>2. Geriatric Depression Scale</a:t>
            </a:r>
          </a:p>
          <a:p>
            <a:pPr marL="457200" lvl="1" indent="0">
              <a:buNone/>
            </a:pPr>
            <a:r>
              <a:rPr lang="en-US" dirty="0"/>
              <a:t>3. IADL assessment</a:t>
            </a:r>
          </a:p>
          <a:p>
            <a:r>
              <a:rPr lang="en-US" dirty="0"/>
              <a:t>Create a manageable and realistic treatment plan</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3"/>
          <a:stretch>
            <a:fillRect/>
          </a:stretch>
        </p:blipFill>
        <p:spPr>
          <a:xfrm>
            <a:off x="8125994" y="3576548"/>
            <a:ext cx="2857500" cy="2844800"/>
          </a:xfrm>
          <a:prstGeom prst="rect">
            <a:avLst/>
          </a:prstGeom>
        </p:spPr>
      </p:pic>
    </p:spTree>
    <p:extLst>
      <p:ext uri="{BB962C8B-B14F-4D97-AF65-F5344CB8AC3E}">
        <p14:creationId xmlns:p14="http://schemas.microsoft.com/office/powerpoint/2010/main" val="61853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7989"/>
            <a:ext cx="10515600" cy="4351338"/>
          </a:xfrm>
        </p:spPr>
        <p:txBody>
          <a:bodyPr/>
          <a:lstStyle/>
          <a:p>
            <a:pPr marL="0" indent="0">
              <a:buNone/>
            </a:pPr>
            <a:r>
              <a:rPr lang="en-US" i="1" dirty="0"/>
              <a:t>I am a social worker at the hospital. We are caring for an elderly man who is recovering from alcohol poisoning and has delirium (potential dementia). No one has come to see him, and he reports having no family contacts and no loved ones. He has never been married and has no children. His extended family lives in South Georgia, but he says he hasn’t talked to them in years. Given his poor mental state, we need a decision-maker for him and his discharge plan. </a:t>
            </a:r>
            <a:r>
              <a:rPr lang="en-US" b="1" i="1" dirty="0"/>
              <a:t>What do we do?</a:t>
            </a:r>
            <a:endParaRPr lang="en-US" b="1" dirty="0"/>
          </a:p>
        </p:txBody>
      </p:sp>
      <p:pic>
        <p:nvPicPr>
          <p:cNvPr id="4" name="Picture 3"/>
          <p:cNvPicPr>
            <a:picLocks noChangeAspect="1"/>
          </p:cNvPicPr>
          <p:nvPr/>
        </p:nvPicPr>
        <p:blipFill>
          <a:blip r:embed="rId2"/>
          <a:stretch>
            <a:fillRect/>
          </a:stretch>
        </p:blipFill>
        <p:spPr>
          <a:xfrm>
            <a:off x="8952503" y="661676"/>
            <a:ext cx="1979201" cy="1786313"/>
          </a:xfrm>
          <a:prstGeom prst="rect">
            <a:avLst/>
          </a:prstGeom>
        </p:spPr>
      </p:pic>
    </p:spTree>
    <p:extLst>
      <p:ext uri="{BB962C8B-B14F-4D97-AF65-F5344CB8AC3E}">
        <p14:creationId xmlns:p14="http://schemas.microsoft.com/office/powerpoint/2010/main" val="40899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normAutofit/>
          </a:bodyPr>
          <a:lstStyle/>
          <a:p>
            <a:pPr marL="0" indent="0">
              <a:buNone/>
            </a:pPr>
            <a:r>
              <a:rPr lang="en-US" dirty="0"/>
              <a:t> 1. </a:t>
            </a:r>
            <a:r>
              <a:rPr lang="en-US" sz="2400" dirty="0"/>
              <a:t>Temporary Healthcare Placement Decision-Maker Act for an Adult - </a:t>
            </a:r>
            <a:r>
              <a:rPr lang="it-IT" sz="2400" dirty="0"/>
              <a:t>O.C.G.A. 31-36A-1 </a:t>
            </a:r>
          </a:p>
          <a:p>
            <a:pPr marL="0" indent="0">
              <a:buNone/>
            </a:pPr>
            <a:endParaRPr lang="en-US" sz="2400" dirty="0"/>
          </a:p>
          <a:p>
            <a:pPr marL="0" indent="0">
              <a:buNone/>
            </a:pPr>
            <a:endParaRPr lang="en-US" sz="2400" dirty="0"/>
          </a:p>
          <a:p>
            <a:pPr marL="0" indent="0">
              <a:buNone/>
            </a:pPr>
            <a:r>
              <a:rPr lang="en-US" sz="2400" dirty="0"/>
              <a:t>2. Public Guardian?</a:t>
            </a:r>
          </a:p>
          <a:p>
            <a:pPr marL="0" indent="0">
              <a:buNone/>
            </a:pPr>
            <a:endParaRPr lang="en-US" sz="2400" dirty="0"/>
          </a:p>
        </p:txBody>
      </p:sp>
      <p:sp>
        <p:nvSpPr>
          <p:cNvPr id="5" name="TextBox 4"/>
          <p:cNvSpPr txBox="1"/>
          <p:nvPr/>
        </p:nvSpPr>
        <p:spPr>
          <a:xfrm>
            <a:off x="6169356" y="2257140"/>
            <a:ext cx="4993240" cy="4662815"/>
          </a:xfrm>
          <a:prstGeom prst="rect">
            <a:avLst/>
          </a:prstGeom>
          <a:noFill/>
        </p:spPr>
        <p:txBody>
          <a:bodyPr wrap="square" rtlCol="0">
            <a:spAutoFit/>
          </a:bodyPr>
          <a:lstStyle/>
          <a:p>
            <a:pPr marL="342900" indent="-342900">
              <a:spcAft>
                <a:spcPts val="600"/>
              </a:spcAft>
              <a:buFont typeface="Arial" charset="0"/>
              <a:buChar char="•"/>
            </a:pPr>
            <a:r>
              <a:rPr lang="en-US" sz="2400" dirty="0"/>
              <a:t>Enables ”interested persons,” i.e. healthcare personnel to provide for appropriate placement for adults who have not made advance arrangements.</a:t>
            </a:r>
          </a:p>
          <a:p>
            <a:pPr marL="342900" indent="-342900">
              <a:buFont typeface="Arial" charset="0"/>
              <a:buChar char="•"/>
            </a:pPr>
            <a:endParaRPr lang="en-US" sz="2400" dirty="0"/>
          </a:p>
          <a:p>
            <a:pPr marL="342900" indent="-342900">
              <a:spcAft>
                <a:spcPts val="600"/>
              </a:spcAft>
              <a:buFont typeface="Arial" charset="0"/>
              <a:buChar char="•"/>
            </a:pPr>
            <a:r>
              <a:rPr lang="en-US" sz="2400" dirty="0"/>
              <a:t>Georgia has no Public Guardian program but the Georgia Department of Human Services can step in and appoint a representative in extreme cases.</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521279" y="445529"/>
            <a:ext cx="1543987" cy="1811611"/>
          </a:xfrm>
          <a:prstGeom prst="rect">
            <a:avLst/>
          </a:prstGeom>
        </p:spPr>
      </p:pic>
      <p:cxnSp>
        <p:nvCxnSpPr>
          <p:cNvPr id="9" name="Straight Arrow Connector 8"/>
          <p:cNvCxnSpPr/>
          <p:nvPr/>
        </p:nvCxnSpPr>
        <p:spPr>
          <a:xfrm>
            <a:off x="5353784" y="2681555"/>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53784" y="4795966"/>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7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66294" y="2098496"/>
            <a:ext cx="9272431" cy="2976937"/>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4958" y="3063744"/>
            <a:ext cx="9235101" cy="1046440"/>
          </a:xfrm>
          <a:prstGeom prst="rect">
            <a:avLst/>
          </a:prstGeom>
          <a:noFill/>
        </p:spPr>
        <p:txBody>
          <a:bodyPr wrap="square" rtlCol="0">
            <a:spAutoFit/>
          </a:bodyPr>
          <a:lstStyle/>
          <a:p>
            <a:pPr algn="ctr"/>
            <a:r>
              <a:rPr lang="en-US" sz="4400" b="1" dirty="0"/>
              <a:t>Divorced and Single Elders</a:t>
            </a:r>
          </a:p>
          <a:p>
            <a:pPr algn="ctr"/>
            <a:endParaRPr lang="en-US" b="1" dirty="0"/>
          </a:p>
        </p:txBody>
      </p:sp>
    </p:spTree>
    <p:extLst>
      <p:ext uri="{BB962C8B-B14F-4D97-AF65-F5344CB8AC3E}">
        <p14:creationId xmlns:p14="http://schemas.microsoft.com/office/powerpoint/2010/main" val="115462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44068" y="2435853"/>
            <a:ext cx="3479800" cy="2336800"/>
          </a:xfrm>
        </p:spPr>
      </p:pic>
      <p:sp>
        <p:nvSpPr>
          <p:cNvPr id="5" name="TextBox 4"/>
          <p:cNvSpPr txBox="1"/>
          <p:nvPr/>
        </p:nvSpPr>
        <p:spPr>
          <a:xfrm>
            <a:off x="367675" y="1925183"/>
            <a:ext cx="6045157" cy="4431983"/>
          </a:xfrm>
          <a:prstGeom prst="rect">
            <a:avLst/>
          </a:prstGeom>
          <a:noFill/>
        </p:spPr>
        <p:txBody>
          <a:bodyPr wrap="square" rtlCol="0">
            <a:spAutoFit/>
          </a:bodyPr>
          <a:lstStyle/>
          <a:p>
            <a:pPr algn="ctr"/>
            <a:r>
              <a:rPr lang="en-US" sz="3200" b="1" dirty="0"/>
              <a:t>Divorce Statistics Ages 65+</a:t>
            </a:r>
          </a:p>
          <a:p>
            <a:r>
              <a:rPr lang="en-US" dirty="0"/>
              <a:t> </a:t>
            </a:r>
          </a:p>
          <a:p>
            <a:r>
              <a:rPr lang="en-US" dirty="0"/>
              <a:t>		</a:t>
            </a:r>
            <a:r>
              <a:rPr lang="en-US" sz="2800" b="1" dirty="0"/>
              <a:t>1980	2008</a:t>
            </a:r>
          </a:p>
          <a:p>
            <a:r>
              <a:rPr lang="en-US" dirty="0"/>
              <a:t> </a:t>
            </a:r>
          </a:p>
          <a:p>
            <a:r>
              <a:rPr lang="en-US" sz="2800" dirty="0"/>
              <a:t>Men		5%	10% </a:t>
            </a:r>
          </a:p>
          <a:p>
            <a:r>
              <a:rPr lang="en-US" sz="2800" dirty="0"/>
              <a:t>Women	4%	12%</a:t>
            </a:r>
          </a:p>
          <a:p>
            <a:endParaRPr lang="en-US" sz="2800" dirty="0"/>
          </a:p>
          <a:p>
            <a:pPr marL="457200" indent="-457200">
              <a:buFont typeface="Arial" charset="0"/>
              <a:buChar char="•"/>
            </a:pPr>
            <a:r>
              <a:rPr lang="en-US" sz="2800" dirty="0"/>
              <a:t>Divorce rate has tripled since 1990</a:t>
            </a:r>
          </a:p>
          <a:p>
            <a:endParaRPr lang="en-US" sz="2800" dirty="0"/>
          </a:p>
          <a:p>
            <a:endParaRPr lang="en-US" sz="2800" dirty="0"/>
          </a:p>
          <a:p>
            <a:endParaRPr lang="en-US" dirty="0"/>
          </a:p>
        </p:txBody>
      </p:sp>
      <p:sp>
        <p:nvSpPr>
          <p:cNvPr id="6" name="TextBox 5"/>
          <p:cNvSpPr txBox="1"/>
          <p:nvPr/>
        </p:nvSpPr>
        <p:spPr>
          <a:xfrm>
            <a:off x="7553304" y="1061168"/>
            <a:ext cx="4356203" cy="5970865"/>
          </a:xfrm>
          <a:prstGeom prst="rect">
            <a:avLst/>
          </a:prstGeom>
          <a:noFill/>
        </p:spPr>
        <p:txBody>
          <a:bodyPr wrap="square" rtlCol="0">
            <a:spAutoFit/>
          </a:bodyPr>
          <a:lstStyle/>
          <a:p>
            <a:pPr lvl="1" indent="-457200">
              <a:buFont typeface="Arial" charset="0"/>
              <a:buChar char="•"/>
            </a:pPr>
            <a:r>
              <a:rPr lang="en-US" sz="2800" dirty="0"/>
              <a:t>Singles depend more on public benefits, such as Social Security, Medicare and Medicaid.</a:t>
            </a:r>
          </a:p>
          <a:p>
            <a:pPr lvl="1" indent="-457200">
              <a:buFont typeface="Arial" charset="0"/>
              <a:buChar char="•"/>
            </a:pPr>
            <a:endParaRPr lang="en-US" sz="2800" dirty="0"/>
          </a:p>
          <a:p>
            <a:pPr lvl="1" indent="-457200">
              <a:buFont typeface="Arial" charset="0"/>
              <a:buChar char="•"/>
            </a:pPr>
            <a:r>
              <a:rPr lang="en-US" sz="2800" dirty="0"/>
              <a:t>20% of women over 65 who have never married, are widowed or divorced live in poverty.</a:t>
            </a:r>
          </a:p>
          <a:p>
            <a:pPr lvl="1" indent="-457200">
              <a:buFont typeface="Arial" charset="0"/>
              <a:buChar char="•"/>
            </a:pPr>
            <a:endParaRPr lang="en-US" sz="2800" dirty="0"/>
          </a:p>
          <a:p>
            <a:pPr lvl="1" indent="-457200">
              <a:buFont typeface="Arial" charset="0"/>
              <a:buChar char="•"/>
            </a:pPr>
            <a:r>
              <a:rPr lang="en-US" sz="2800" dirty="0"/>
              <a:t>1/3 of baby boomers will face old age unmarried.</a:t>
            </a:r>
          </a:p>
          <a:p>
            <a:pPr lvl="1" indent="-457200">
              <a:buFont typeface="Arial" charset="0"/>
              <a:buChar char="•"/>
            </a:pPr>
            <a:endParaRPr lang="en-US" sz="2800" dirty="0"/>
          </a:p>
          <a:p>
            <a:endParaRPr lang="en-US" dirty="0"/>
          </a:p>
        </p:txBody>
      </p:sp>
    </p:spTree>
    <p:extLst>
      <p:ext uri="{BB962C8B-B14F-4D97-AF65-F5344CB8AC3E}">
        <p14:creationId xmlns:p14="http://schemas.microsoft.com/office/powerpoint/2010/main" val="149077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9"/>
          <p:cNvSpPr>
            <a:spLocks noGrp="1" noChangeArrowheads="1"/>
          </p:cNvSpPr>
          <p:nvPr>
            <p:ph type="body" idx="1"/>
          </p:nvPr>
        </p:nvSpPr>
        <p:spPr>
          <a:xfrm>
            <a:off x="508000" y="1535113"/>
            <a:ext cx="6705600" cy="639762"/>
          </a:xfrm>
        </p:spPr>
        <p:txBody>
          <a:bodyPr>
            <a:normAutofit/>
          </a:bodyPr>
          <a:lstStyle/>
          <a:p>
            <a:pPr eaLnBrk="1" hangingPunct="1"/>
            <a:r>
              <a:rPr lang="en-US" sz="2800" dirty="0">
                <a:solidFill>
                  <a:srgbClr val="1F497D"/>
                </a:solidFill>
                <a:latin typeface="Calibri" charset="0"/>
              </a:rPr>
              <a:t>What is Hurley Elder Care Law?</a:t>
            </a:r>
          </a:p>
        </p:txBody>
      </p:sp>
      <p:sp>
        <p:nvSpPr>
          <p:cNvPr id="29698" name="Content Placeholder 3"/>
          <p:cNvSpPr>
            <a:spLocks noGrp="1"/>
          </p:cNvSpPr>
          <p:nvPr>
            <p:ph sz="half" idx="2"/>
          </p:nvPr>
        </p:nvSpPr>
        <p:spPr>
          <a:xfrm>
            <a:off x="609600" y="2174876"/>
            <a:ext cx="5386917" cy="4149725"/>
          </a:xfrm>
        </p:spPr>
        <p:txBody>
          <a:bodyPr/>
          <a:lstStyle/>
          <a:p>
            <a:pPr eaLnBrk="1" hangingPunct="1"/>
            <a:r>
              <a:rPr lang="en-US" sz="2400" dirty="0">
                <a:latin typeface="Calibri" charset="0"/>
                <a:cs typeface="Arial" charset="0"/>
              </a:rPr>
              <a:t>Firm dedicated to helping families find, get and pay for good long-term care in a holistic manner</a:t>
            </a:r>
            <a:r>
              <a:rPr lang="en-US" sz="2000" dirty="0">
                <a:latin typeface="Calibri" charset="0"/>
                <a:cs typeface="Arial" charset="0"/>
              </a:rPr>
              <a:t>.</a:t>
            </a:r>
          </a:p>
          <a:p>
            <a:pPr eaLnBrk="1" hangingPunct="1">
              <a:buFont typeface="Arial" charset="0"/>
              <a:buNone/>
            </a:pPr>
            <a:endParaRPr lang="en-US" sz="2000" dirty="0">
              <a:latin typeface="Calibri" charset="0"/>
              <a:cs typeface="Arial" charset="0"/>
            </a:endParaRPr>
          </a:p>
          <a:p>
            <a:pPr eaLnBrk="1" hangingPunct="1"/>
            <a:r>
              <a:rPr lang="en-US" sz="2000" dirty="0">
                <a:latin typeface="Calibri" charset="0"/>
                <a:cs typeface="Arial" charset="0"/>
              </a:rPr>
              <a:t>Offers these services:</a:t>
            </a:r>
          </a:p>
          <a:p>
            <a:pPr lvl="1" eaLnBrk="1" hangingPunct="1"/>
            <a:r>
              <a:rPr lang="en-US" dirty="0">
                <a:latin typeface="Calibri" charset="0"/>
                <a:cs typeface="Arial" charset="0"/>
              </a:rPr>
              <a:t>Wills, Trusts, Powers of Attorney</a:t>
            </a:r>
          </a:p>
          <a:p>
            <a:pPr lvl="1" eaLnBrk="1" hangingPunct="1"/>
            <a:r>
              <a:rPr lang="en-US" dirty="0">
                <a:latin typeface="Calibri" charset="0"/>
                <a:cs typeface="Arial" charset="0"/>
              </a:rPr>
              <a:t>Veterans Benefits</a:t>
            </a:r>
          </a:p>
          <a:p>
            <a:pPr lvl="1" eaLnBrk="1" hangingPunct="1"/>
            <a:r>
              <a:rPr lang="en-US" dirty="0">
                <a:latin typeface="Calibri" charset="0"/>
                <a:cs typeface="Arial" charset="0"/>
              </a:rPr>
              <a:t>Medicaid Planning</a:t>
            </a:r>
          </a:p>
          <a:p>
            <a:pPr lvl="1" eaLnBrk="1" hangingPunct="1"/>
            <a:r>
              <a:rPr lang="en-US" dirty="0">
                <a:latin typeface="Calibri" charset="0"/>
                <a:cs typeface="Arial" charset="0"/>
              </a:rPr>
              <a:t>Asset Protection</a:t>
            </a:r>
          </a:p>
          <a:p>
            <a:pPr lvl="1" eaLnBrk="1" hangingPunct="1"/>
            <a:r>
              <a:rPr lang="en-US" dirty="0">
                <a:latin typeface="Calibri" charset="0"/>
                <a:cs typeface="Arial" charset="0"/>
              </a:rPr>
              <a:t>Guardianship/Conservatorship</a:t>
            </a:r>
          </a:p>
          <a:p>
            <a:pPr eaLnBrk="1" hangingPunct="1"/>
            <a:endParaRPr lang="en-US" dirty="0">
              <a:solidFill>
                <a:srgbClr val="7F7F7F"/>
              </a:solidFill>
              <a:latin typeface="Arial" charset="0"/>
              <a:cs typeface="Arial" charset="0"/>
            </a:endParaRPr>
          </a:p>
          <a:p>
            <a:pPr eaLnBrk="1" hangingPunct="1"/>
            <a:endParaRPr lang="en-US" dirty="0">
              <a:solidFill>
                <a:srgbClr val="7F7F7F"/>
              </a:solidFill>
              <a:latin typeface="Arial" charset="0"/>
              <a:cs typeface="Arial" charset="0"/>
            </a:endParaRPr>
          </a:p>
          <a:p>
            <a:pPr eaLnBrk="1" hangingPunct="1"/>
            <a:endParaRPr lang="en-US" dirty="0">
              <a:solidFill>
                <a:srgbClr val="7F7F7F"/>
              </a:solidFill>
              <a:latin typeface="Arial" charset="0"/>
              <a:cs typeface="Arial" charset="0"/>
            </a:endParaRPr>
          </a:p>
        </p:txBody>
      </p:sp>
      <p:sp>
        <p:nvSpPr>
          <p:cNvPr id="29699" name="Text Placeholder 4"/>
          <p:cNvSpPr>
            <a:spLocks noGrp="1"/>
          </p:cNvSpPr>
          <p:nvPr>
            <p:ph type="body" sz="quarter" idx="3"/>
          </p:nvPr>
        </p:nvSpPr>
        <p:spPr>
          <a:xfrm>
            <a:off x="6172200" y="1350963"/>
            <a:ext cx="5183188" cy="823912"/>
          </a:xfrm>
        </p:spPr>
        <p:txBody>
          <a:bodyPr>
            <a:normAutofit/>
          </a:bodyPr>
          <a:lstStyle/>
          <a:p>
            <a:pPr eaLnBrk="1" hangingPunct="1"/>
            <a:r>
              <a:rPr lang="en-US" sz="2800" dirty="0">
                <a:solidFill>
                  <a:srgbClr val="1F497D"/>
                </a:solidFill>
                <a:latin typeface="Calibri" charset="0"/>
              </a:rPr>
              <a:t>Who is Miles P. Hurley?</a:t>
            </a:r>
          </a:p>
        </p:txBody>
      </p:sp>
      <p:sp>
        <p:nvSpPr>
          <p:cNvPr id="29700" name="Content Placeholder 5"/>
          <p:cNvSpPr>
            <a:spLocks noGrp="1"/>
          </p:cNvSpPr>
          <p:nvPr>
            <p:ph sz="quarter" idx="4"/>
          </p:nvPr>
        </p:nvSpPr>
        <p:spPr>
          <a:xfrm>
            <a:off x="6172200" y="2266950"/>
            <a:ext cx="5540188" cy="4187638"/>
          </a:xfrm>
        </p:spPr>
        <p:txBody>
          <a:bodyPr>
            <a:noAutofit/>
          </a:bodyPr>
          <a:lstStyle/>
          <a:p>
            <a:pPr eaLnBrk="1" hangingPunct="1">
              <a:lnSpc>
                <a:spcPct val="90000"/>
              </a:lnSpc>
            </a:pPr>
            <a:r>
              <a:rPr lang="en-US" sz="2400" dirty="0">
                <a:latin typeface="Calibri" charset="0"/>
                <a:cs typeface="Arial" charset="0"/>
              </a:rPr>
              <a:t>Lawyer with more than 25 years experience</a:t>
            </a:r>
          </a:p>
          <a:p>
            <a:pPr eaLnBrk="1" hangingPunct="1">
              <a:lnSpc>
                <a:spcPct val="90000"/>
              </a:lnSpc>
            </a:pPr>
            <a:r>
              <a:rPr lang="en-US" sz="2400" dirty="0">
                <a:latin typeface="Calibri" charset="0"/>
                <a:cs typeface="Arial" charset="0"/>
              </a:rPr>
              <a:t>Certified Elder Law Attorney  (1 </a:t>
            </a:r>
            <a:r>
              <a:rPr lang="en-US" sz="2400">
                <a:latin typeface="Calibri" charset="0"/>
                <a:cs typeface="Arial" charset="0"/>
              </a:rPr>
              <a:t>of 12 </a:t>
            </a:r>
            <a:r>
              <a:rPr lang="en-US" sz="2400" dirty="0">
                <a:latin typeface="Calibri" charset="0"/>
                <a:cs typeface="Arial" charset="0"/>
              </a:rPr>
              <a:t>in GA)</a:t>
            </a:r>
          </a:p>
          <a:p>
            <a:pPr eaLnBrk="1" hangingPunct="1">
              <a:lnSpc>
                <a:spcPct val="90000"/>
              </a:lnSpc>
            </a:pPr>
            <a:r>
              <a:rPr lang="en-US" sz="2400" dirty="0">
                <a:latin typeface="Calibri" charset="0"/>
                <a:cs typeface="Arial" charset="0"/>
              </a:rPr>
              <a:t>Former Member of the Lewy Body Dementia Association Board of Directors</a:t>
            </a:r>
          </a:p>
          <a:p>
            <a:pPr eaLnBrk="1" hangingPunct="1">
              <a:lnSpc>
                <a:spcPct val="90000"/>
              </a:lnSpc>
            </a:pPr>
            <a:r>
              <a:rPr lang="en-US" sz="2400" dirty="0">
                <a:latin typeface="Calibri" charset="0"/>
                <a:cs typeface="Arial" charset="0"/>
              </a:rPr>
              <a:t>Former Chair of Elder Law Section of the GA State Bar Association</a:t>
            </a:r>
          </a:p>
          <a:p>
            <a:pPr eaLnBrk="1" hangingPunct="1">
              <a:lnSpc>
                <a:spcPct val="90000"/>
              </a:lnSpc>
            </a:pPr>
            <a:r>
              <a:rPr lang="en-US" sz="2400" dirty="0">
                <a:latin typeface="Calibri" charset="0"/>
                <a:cs typeface="Arial" charset="0"/>
              </a:rPr>
              <a:t>Member of the Life Care Planning Law Firm Association and of the National Association of Elder Law Attorneys</a:t>
            </a:r>
          </a:p>
        </p:txBody>
      </p:sp>
      <p:cxnSp>
        <p:nvCxnSpPr>
          <p:cNvPr id="29701" name="Straight Connector 9"/>
          <p:cNvCxnSpPr>
            <a:cxnSpLocks noChangeShapeType="1"/>
          </p:cNvCxnSpPr>
          <p:nvPr/>
        </p:nvCxnSpPr>
        <p:spPr bwMode="auto">
          <a:xfrm rot="5400000">
            <a:off x="3747559" y="4075642"/>
            <a:ext cx="4495800" cy="2117"/>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cxnSp>
    </p:spTree>
    <p:extLst>
      <p:ext uri="{BB962C8B-B14F-4D97-AF65-F5344CB8AC3E}">
        <p14:creationId xmlns:p14="http://schemas.microsoft.com/office/powerpoint/2010/main" val="9805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24246"/>
            <a:ext cx="10515600" cy="2974975"/>
          </a:xfrm>
        </p:spPr>
        <p:txBody>
          <a:bodyPr/>
          <a:lstStyle/>
          <a:p>
            <a:pPr marL="0" indent="0">
              <a:buNone/>
            </a:pPr>
            <a:r>
              <a:rPr lang="en-US" i="1" dirty="0"/>
              <a:t>My parents have been divorced for over 3 decades, and my mom has been very self-sufficient until recently. Her income is limited, and she has very little in savings. I don’t think she can afford to live on her own anymore, and I do not want her to move in with me and my family.</a:t>
            </a:r>
            <a:r>
              <a:rPr lang="en-US" dirty="0"/>
              <a:t> </a:t>
            </a:r>
            <a:r>
              <a:rPr lang="en-US" b="1" i="1" dirty="0"/>
              <a:t>What are her options?</a:t>
            </a:r>
          </a:p>
        </p:txBody>
      </p:sp>
      <p:pic>
        <p:nvPicPr>
          <p:cNvPr id="4" name="Picture 3"/>
          <p:cNvPicPr>
            <a:picLocks noChangeAspect="1"/>
          </p:cNvPicPr>
          <p:nvPr/>
        </p:nvPicPr>
        <p:blipFill>
          <a:blip r:embed="rId2"/>
          <a:stretch>
            <a:fillRect/>
          </a:stretch>
        </p:blipFill>
        <p:spPr>
          <a:xfrm>
            <a:off x="8952503" y="661676"/>
            <a:ext cx="1979201" cy="1786313"/>
          </a:xfrm>
          <a:prstGeom prst="rect">
            <a:avLst/>
          </a:prstGeom>
        </p:spPr>
      </p:pic>
    </p:spTree>
    <p:extLst>
      <p:ext uri="{BB962C8B-B14F-4D97-AF65-F5344CB8AC3E}">
        <p14:creationId xmlns:p14="http://schemas.microsoft.com/office/powerpoint/2010/main" val="126509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lstStyle/>
          <a:p>
            <a:pPr marL="0" indent="0">
              <a:buNone/>
            </a:pPr>
            <a:r>
              <a:rPr lang="en-US" dirty="0"/>
              <a:t> 1. </a:t>
            </a:r>
            <a:r>
              <a:rPr lang="en-US" sz="2400" dirty="0"/>
              <a:t>Talk to your mom about her wishes and plans.</a:t>
            </a:r>
          </a:p>
          <a:p>
            <a:pPr marL="0" indent="0">
              <a:buNone/>
            </a:pPr>
            <a:r>
              <a:rPr lang="en-US" sz="2400" dirty="0"/>
              <a:t>2. Search for affordable senior housing or house sharing options.</a:t>
            </a:r>
          </a:p>
          <a:p>
            <a:pPr marL="0" indent="0">
              <a:buNone/>
            </a:pPr>
            <a:r>
              <a:rPr lang="en-US" sz="2400" dirty="0"/>
              <a:t>3. Make sure she has an advance directive in place.</a:t>
            </a:r>
          </a:p>
          <a:p>
            <a:pPr marL="0" indent="0">
              <a:spcAft>
                <a:spcPts val="600"/>
              </a:spcAft>
              <a:buNone/>
            </a:pPr>
            <a:r>
              <a:rPr lang="en-US" sz="2400" dirty="0"/>
              <a:t>4. Consider professional agents.</a:t>
            </a:r>
          </a:p>
          <a:p>
            <a:pPr marL="0" indent="0">
              <a:spcAft>
                <a:spcPts val="600"/>
              </a:spcAft>
              <a:buNone/>
            </a:pPr>
            <a:r>
              <a:rPr lang="en-US" sz="2400" dirty="0"/>
              <a:t>5. Decide how much you are willing to take on.</a:t>
            </a:r>
          </a:p>
        </p:txBody>
      </p:sp>
      <p:sp>
        <p:nvSpPr>
          <p:cNvPr id="5" name="TextBox 4"/>
          <p:cNvSpPr txBox="1"/>
          <p:nvPr/>
        </p:nvSpPr>
        <p:spPr>
          <a:xfrm>
            <a:off x="6169354" y="2421526"/>
            <a:ext cx="5637163" cy="3877985"/>
          </a:xfrm>
          <a:prstGeom prst="rect">
            <a:avLst/>
          </a:prstGeom>
          <a:noFill/>
        </p:spPr>
        <p:txBody>
          <a:bodyPr wrap="square" rtlCol="0">
            <a:spAutoFit/>
          </a:bodyPr>
          <a:lstStyle/>
          <a:p>
            <a:pPr marL="342900" indent="-342900">
              <a:spcAft>
                <a:spcPts val="600"/>
              </a:spcAft>
              <a:buFont typeface="Arial" charset="0"/>
              <a:buChar char="•"/>
            </a:pPr>
            <a:r>
              <a:rPr lang="en-US" sz="2400" dirty="0"/>
              <a:t>Make sure she understands your home isn’t an option</a:t>
            </a:r>
          </a:p>
          <a:p>
            <a:pPr marL="342900" indent="-342900">
              <a:spcAft>
                <a:spcPts val="1800"/>
              </a:spcAft>
              <a:buFont typeface="Arial" charset="0"/>
              <a:buChar char="•"/>
            </a:pPr>
            <a:r>
              <a:rPr lang="en-US" sz="2400" dirty="0"/>
              <a:t>Section 8 and faith based</a:t>
            </a:r>
          </a:p>
          <a:p>
            <a:pPr marL="342900" indent="-342900">
              <a:spcBef>
                <a:spcPts val="600"/>
              </a:spcBef>
              <a:spcAft>
                <a:spcPts val="3000"/>
              </a:spcAft>
              <a:buFont typeface="Arial" charset="0"/>
              <a:buChar char="•"/>
            </a:pPr>
            <a:r>
              <a:rPr lang="en-US" sz="2400" dirty="0"/>
              <a:t>Georgia Advance Directive for Healthcare</a:t>
            </a:r>
          </a:p>
          <a:p>
            <a:pPr marL="342900" indent="-342900">
              <a:spcAft>
                <a:spcPts val="600"/>
              </a:spcAft>
              <a:buFont typeface="Arial" charset="0"/>
              <a:buChar char="•"/>
            </a:pPr>
            <a:r>
              <a:rPr lang="en-US" sz="2400" dirty="0"/>
              <a:t>Aging Life Specialists: Lawyers, GCM Daily Money Managers, Trusted Advisors </a:t>
            </a:r>
          </a:p>
          <a:p>
            <a:pPr marL="342900" indent="-342900">
              <a:spcAft>
                <a:spcPts val="600"/>
              </a:spcAft>
              <a:buFont typeface="Arial" charset="0"/>
              <a:buChar char="•"/>
            </a:pPr>
            <a:r>
              <a:rPr lang="en-US" sz="2400" dirty="0"/>
              <a:t>It’s really time consuming and emotional</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408263" y="609915"/>
            <a:ext cx="1543987" cy="1811611"/>
          </a:xfrm>
          <a:prstGeom prst="rect">
            <a:avLst/>
          </a:prstGeom>
        </p:spPr>
      </p:pic>
      <p:cxnSp>
        <p:nvCxnSpPr>
          <p:cNvPr id="9" name="Straight Arrow Connector 8"/>
          <p:cNvCxnSpPr/>
          <p:nvPr/>
        </p:nvCxnSpPr>
        <p:spPr>
          <a:xfrm>
            <a:off x="5353784" y="2681555"/>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53784" y="3481227"/>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53784" y="5675819"/>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53784" y="4957331"/>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53784" y="4147185"/>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7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66294" y="2098496"/>
            <a:ext cx="9272431" cy="2976937"/>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4958" y="3063744"/>
            <a:ext cx="9235101" cy="1046440"/>
          </a:xfrm>
          <a:prstGeom prst="rect">
            <a:avLst/>
          </a:prstGeom>
          <a:noFill/>
        </p:spPr>
        <p:txBody>
          <a:bodyPr wrap="square" rtlCol="0">
            <a:spAutoFit/>
          </a:bodyPr>
          <a:lstStyle/>
          <a:p>
            <a:pPr algn="ctr"/>
            <a:r>
              <a:rPr lang="en-US" sz="4400" b="1" dirty="0"/>
              <a:t>LGBT Elders -  Aging with Pride</a:t>
            </a:r>
          </a:p>
          <a:p>
            <a:pPr algn="ctr"/>
            <a:endParaRPr lang="en-US" b="1" dirty="0"/>
          </a:p>
        </p:txBody>
      </p:sp>
    </p:spTree>
    <p:extLst>
      <p:ext uri="{BB962C8B-B14F-4D97-AF65-F5344CB8AC3E}">
        <p14:creationId xmlns:p14="http://schemas.microsoft.com/office/powerpoint/2010/main" val="151433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250" y="1997109"/>
            <a:ext cx="10515600" cy="4351338"/>
          </a:xfrm>
        </p:spPr>
        <p:txBody>
          <a:bodyPr>
            <a:normAutofit fontScale="92500" lnSpcReduction="10000"/>
          </a:bodyPr>
          <a:lstStyle/>
          <a:p>
            <a:r>
              <a:rPr lang="en-US" dirty="0"/>
              <a:t>There are more than 3 million LGBT elders over age 55.</a:t>
            </a:r>
          </a:p>
          <a:p>
            <a:r>
              <a:rPr lang="en-US" dirty="0"/>
              <a:t>That number will double in the next 20 years.</a:t>
            </a:r>
          </a:p>
          <a:p>
            <a:r>
              <a:rPr lang="en-US" dirty="0"/>
              <a:t>80% hide their orientation when they move into long-term care facilities.</a:t>
            </a:r>
          </a:p>
          <a:p>
            <a:r>
              <a:rPr lang="en-US" dirty="0"/>
              <a:t>LGBT elders are 50% less likely to have close family to rely upon for assistance.</a:t>
            </a:r>
          </a:p>
          <a:p>
            <a:r>
              <a:rPr lang="en-US" dirty="0"/>
              <a:t>Fear of discrimination often prevents LGBT elders from reaching out for help. </a:t>
            </a:r>
          </a:p>
          <a:p>
            <a:r>
              <a:rPr lang="en-US" dirty="0"/>
              <a:t>Today’s LGBT elders are less likely to be married and/or have estate planning in place recognizing their long-term partner.</a:t>
            </a:r>
          </a:p>
          <a:p>
            <a:r>
              <a:rPr lang="en-US" dirty="0"/>
              <a:t>If a partner died prior to 2013, the other partner cannot access their Social Security survivor benefits.</a:t>
            </a:r>
          </a:p>
          <a:p>
            <a:endParaRPr lang="en-US" dirty="0"/>
          </a:p>
          <a:p>
            <a:endParaRPr lang="en-US" dirty="0"/>
          </a:p>
        </p:txBody>
      </p:sp>
      <p:pic>
        <p:nvPicPr>
          <p:cNvPr id="2" name="Picture 1"/>
          <p:cNvPicPr>
            <a:picLocks noChangeAspect="1"/>
          </p:cNvPicPr>
          <p:nvPr/>
        </p:nvPicPr>
        <p:blipFill>
          <a:blip r:embed="rId3"/>
          <a:stretch>
            <a:fillRect/>
          </a:stretch>
        </p:blipFill>
        <p:spPr>
          <a:xfrm>
            <a:off x="8613026" y="528622"/>
            <a:ext cx="2566113" cy="228578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5804"/>
            <a:ext cx="10515600" cy="3191543"/>
          </a:xfrm>
        </p:spPr>
        <p:txBody>
          <a:bodyPr>
            <a:normAutofit/>
          </a:bodyPr>
          <a:lstStyle/>
          <a:p>
            <a:pPr marL="0" indent="0">
              <a:buNone/>
            </a:pPr>
            <a:r>
              <a:rPr lang="en-US" sz="3200" i="1" dirty="0"/>
              <a:t>My 75-year-old uncle is living in an assisted living community near us in Roswell. He has no children and his partner of 30 years died last year. He could not live alone anymore and we thought this would be a good place for him, but he hates it. He says that he feels very lonely since the other residents are “gray-haired former housewives” who disapprove of him. </a:t>
            </a:r>
            <a:r>
              <a:rPr lang="en-US" sz="3200" b="1" i="1" dirty="0"/>
              <a:t>What are his options?</a:t>
            </a:r>
            <a:r>
              <a:rPr lang="en-US" sz="3200" b="1" dirty="0"/>
              <a:t> </a:t>
            </a:r>
          </a:p>
        </p:txBody>
      </p:sp>
      <p:pic>
        <p:nvPicPr>
          <p:cNvPr id="4" name="Picture 3"/>
          <p:cNvPicPr>
            <a:picLocks noChangeAspect="1"/>
          </p:cNvPicPr>
          <p:nvPr/>
        </p:nvPicPr>
        <p:blipFill>
          <a:blip r:embed="rId2"/>
          <a:stretch>
            <a:fillRect/>
          </a:stretch>
        </p:blipFill>
        <p:spPr>
          <a:xfrm>
            <a:off x="8952503" y="661676"/>
            <a:ext cx="1979201" cy="1786313"/>
          </a:xfrm>
          <a:prstGeom prst="rect">
            <a:avLst/>
          </a:prstGeom>
        </p:spPr>
      </p:pic>
    </p:spTree>
    <p:extLst>
      <p:ext uri="{BB962C8B-B14F-4D97-AF65-F5344CB8AC3E}">
        <p14:creationId xmlns:p14="http://schemas.microsoft.com/office/powerpoint/2010/main" val="82717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lstStyle/>
          <a:p>
            <a:pPr marL="0" indent="0">
              <a:buNone/>
            </a:pPr>
            <a:r>
              <a:rPr lang="en-US" dirty="0"/>
              <a:t>1. Talk to your uncle about his concerns.</a:t>
            </a:r>
          </a:p>
          <a:p>
            <a:pPr marL="0" indent="0">
              <a:buNone/>
            </a:pPr>
            <a:r>
              <a:rPr lang="en-US" dirty="0"/>
              <a:t>2. Search for alternative senior housing that is LGBT friendly.</a:t>
            </a:r>
          </a:p>
          <a:p>
            <a:pPr marL="0" indent="0">
              <a:buNone/>
            </a:pPr>
            <a:r>
              <a:rPr lang="en-US" dirty="0"/>
              <a:t>3. Reach out to advocacy groups for resources.</a:t>
            </a:r>
          </a:p>
          <a:p>
            <a:pPr marL="0" indent="0">
              <a:spcAft>
                <a:spcPts val="1800"/>
              </a:spcAft>
              <a:buNone/>
            </a:pPr>
            <a:endParaRPr lang="en-US" sz="2400" dirty="0"/>
          </a:p>
        </p:txBody>
      </p:sp>
      <p:sp>
        <p:nvSpPr>
          <p:cNvPr id="5" name="TextBox 4"/>
          <p:cNvSpPr txBox="1"/>
          <p:nvPr/>
        </p:nvSpPr>
        <p:spPr>
          <a:xfrm>
            <a:off x="6169356" y="2421526"/>
            <a:ext cx="4993240" cy="3139321"/>
          </a:xfrm>
          <a:prstGeom prst="rect">
            <a:avLst/>
          </a:prstGeom>
          <a:noFill/>
        </p:spPr>
        <p:txBody>
          <a:bodyPr wrap="square" rtlCol="0">
            <a:spAutoFit/>
          </a:bodyPr>
          <a:lstStyle/>
          <a:p>
            <a:pPr marL="342900" indent="-342900">
              <a:spcAft>
                <a:spcPts val="600"/>
              </a:spcAft>
              <a:buFont typeface="Arial" charset="0"/>
              <a:buChar char="•"/>
            </a:pPr>
            <a:r>
              <a:rPr lang="en-US" sz="2800" dirty="0"/>
              <a:t>Social isolation can lead to further decline.</a:t>
            </a:r>
          </a:p>
          <a:p>
            <a:pPr marL="342900" indent="-342900">
              <a:spcAft>
                <a:spcPts val="1800"/>
              </a:spcAft>
              <a:buFont typeface="Arial" charset="0"/>
              <a:buChar char="•"/>
            </a:pPr>
            <a:r>
              <a:rPr lang="en-US" sz="2800" dirty="0"/>
              <a:t>Connect with a high quality placement agency.</a:t>
            </a:r>
          </a:p>
          <a:p>
            <a:pPr marL="342900" indent="-342900">
              <a:spcBef>
                <a:spcPts val="600"/>
              </a:spcBef>
              <a:spcAft>
                <a:spcPts val="1800"/>
              </a:spcAft>
              <a:buFont typeface="Arial" charset="0"/>
              <a:buChar char="•"/>
            </a:pPr>
            <a:r>
              <a:rPr lang="en-US" sz="2800" dirty="0"/>
              <a:t>SAGE and Leading Age</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408263" y="609915"/>
            <a:ext cx="1543987" cy="1811611"/>
          </a:xfrm>
          <a:prstGeom prst="rect">
            <a:avLst/>
          </a:prstGeom>
        </p:spPr>
      </p:pic>
      <p:cxnSp>
        <p:nvCxnSpPr>
          <p:cNvPr id="9" name="Straight Arrow Connector 8"/>
          <p:cNvCxnSpPr/>
          <p:nvPr/>
        </p:nvCxnSpPr>
        <p:spPr>
          <a:xfrm>
            <a:off x="5496186" y="2693586"/>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96186" y="3613574"/>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96186" y="4770552"/>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20573" y="2147300"/>
            <a:ext cx="9544693" cy="3400745"/>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75368" y="3201341"/>
            <a:ext cx="9235101" cy="1292662"/>
          </a:xfrm>
          <a:prstGeom prst="rect">
            <a:avLst/>
          </a:prstGeom>
          <a:noFill/>
        </p:spPr>
        <p:txBody>
          <a:bodyPr wrap="square" rtlCol="0">
            <a:spAutoFit/>
          </a:bodyPr>
          <a:lstStyle/>
          <a:p>
            <a:pPr algn="ctr"/>
            <a:r>
              <a:rPr lang="en-US" sz="6000" b="1" dirty="0"/>
              <a:t>Blended Families</a:t>
            </a:r>
          </a:p>
          <a:p>
            <a:pPr algn="ctr"/>
            <a:endParaRPr lang="en-US" b="1" dirty="0"/>
          </a:p>
        </p:txBody>
      </p:sp>
    </p:spTree>
    <p:extLst>
      <p:ext uri="{BB962C8B-B14F-4D97-AF65-F5344CB8AC3E}">
        <p14:creationId xmlns:p14="http://schemas.microsoft.com/office/powerpoint/2010/main" val="100556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59297092"/>
              </p:ext>
            </p:extLst>
          </p:nvPr>
        </p:nvGraphicFramePr>
        <p:xfrm>
          <a:off x="553453" y="1660358"/>
          <a:ext cx="10984832" cy="471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99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1616409"/>
            <a:ext cx="10515600" cy="1325563"/>
          </a:xfrm>
        </p:spPr>
        <p:txBody>
          <a:bodyPr>
            <a:normAutofit/>
          </a:bodyPr>
          <a:lstStyle/>
          <a:p>
            <a:pPr algn="ctr"/>
            <a:r>
              <a:rPr lang="en-US" sz="4800" b="1" dirty="0">
                <a:latin typeface="+mn-lt"/>
              </a:rPr>
              <a:t>The Brady Bunch</a:t>
            </a:r>
            <a:r>
              <a:rPr lang="mr-IN" sz="4800" b="1" dirty="0">
                <a:latin typeface="+mn-lt"/>
              </a:rPr>
              <a:t>…</a:t>
            </a:r>
            <a:r>
              <a:rPr lang="en-US" sz="4800" b="1" dirty="0">
                <a:latin typeface="+mn-lt"/>
              </a:rPr>
              <a:t>?</a:t>
            </a:r>
          </a:p>
        </p:txBody>
      </p:sp>
      <p:pic>
        <p:nvPicPr>
          <p:cNvPr id="4" name="Content Placeholder 3"/>
          <p:cNvPicPr>
            <a:picLocks noGrp="1" noChangeAspect="1"/>
          </p:cNvPicPr>
          <p:nvPr>
            <p:ph idx="1"/>
          </p:nvPr>
        </p:nvPicPr>
        <p:blipFill>
          <a:blip r:embed="rId2"/>
          <a:stretch>
            <a:fillRect/>
          </a:stretch>
        </p:blipFill>
        <p:spPr>
          <a:xfrm>
            <a:off x="3721967" y="3183814"/>
            <a:ext cx="5590276" cy="2242427"/>
          </a:xfrm>
        </p:spPr>
      </p:pic>
    </p:spTree>
    <p:extLst>
      <p:ext uri="{BB962C8B-B14F-4D97-AF65-F5344CB8AC3E}">
        <p14:creationId xmlns:p14="http://schemas.microsoft.com/office/powerpoint/2010/main" val="157073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099"/>
            <a:ext cx="10515600" cy="1325563"/>
          </a:xfrm>
        </p:spPr>
        <p:txBody>
          <a:bodyPr/>
          <a:lstStyle/>
          <a:p>
            <a:pPr algn="ctr"/>
            <a:r>
              <a:rPr lang="en-US" b="1" dirty="0">
                <a:latin typeface="+mn-lt"/>
              </a:rPr>
              <a:t>Not Really!</a:t>
            </a:r>
          </a:p>
        </p:txBody>
      </p:sp>
      <p:sp>
        <p:nvSpPr>
          <p:cNvPr id="3" name="Content Placeholder 2"/>
          <p:cNvSpPr>
            <a:spLocks noGrp="1"/>
          </p:cNvSpPr>
          <p:nvPr>
            <p:ph idx="1"/>
          </p:nvPr>
        </p:nvSpPr>
        <p:spPr>
          <a:xfrm>
            <a:off x="838200" y="2506662"/>
            <a:ext cx="10515600" cy="3894138"/>
          </a:xfrm>
        </p:spPr>
        <p:txBody>
          <a:bodyPr>
            <a:normAutofit lnSpcReduction="10000"/>
          </a:bodyPr>
          <a:lstStyle/>
          <a:p>
            <a:r>
              <a:rPr lang="en-US" dirty="0"/>
              <a:t>If a step-parent was present in the stepchildren’s lives when they were young, stepchildren are equally likely to step in as the stepparent’s biological children to care for the stepparent.</a:t>
            </a:r>
          </a:p>
          <a:p>
            <a:r>
              <a:rPr lang="en-US" dirty="0"/>
              <a:t>Studies show late life second wives receive little caregiving help from adult stepchildren and at the same time offer unsolicited advice and criticism.</a:t>
            </a:r>
          </a:p>
          <a:p>
            <a:r>
              <a:rPr lang="en-US" dirty="0"/>
              <a:t>Often vie for power to make medical and financial decisions.</a:t>
            </a:r>
          </a:p>
          <a:p>
            <a:r>
              <a:rPr lang="en-US" dirty="0"/>
              <a:t>Researchers conclude that the lack of a shared family history and norms affect the way stepfamilies cope.</a:t>
            </a:r>
            <a:endParaRPr lang="is-IS" dirty="0"/>
          </a:p>
          <a:p>
            <a:pPr marL="0" indent="0">
              <a:buNone/>
            </a:pPr>
            <a:endParaRPr lang="en-US" dirty="0"/>
          </a:p>
        </p:txBody>
      </p:sp>
    </p:spTree>
    <p:extLst>
      <p:ext uri="{BB962C8B-B14F-4D97-AF65-F5344CB8AC3E}">
        <p14:creationId xmlns:p14="http://schemas.microsoft.com/office/powerpoint/2010/main" val="128835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5382" y="1866721"/>
            <a:ext cx="7524964" cy="4351338"/>
          </a:xfrm>
        </p:spPr>
        <p:txBody>
          <a:bodyPr/>
          <a:lstStyle/>
          <a:p>
            <a:r>
              <a:rPr lang="en-US" dirty="0"/>
              <a:t>Population aging is one of the great global developments of the 21st century. </a:t>
            </a:r>
          </a:p>
          <a:p>
            <a:r>
              <a:rPr lang="en-US" dirty="0"/>
              <a:t>Age-related diseases and conditions like Alzheimer’s disease, continue to be a major public health concern.</a:t>
            </a:r>
          </a:p>
          <a:p>
            <a:r>
              <a:rPr lang="en-US" dirty="0"/>
              <a:t>We are only beginning to understand and address the social, economic, and health service implications of the changing demographics in the United States.</a:t>
            </a:r>
          </a:p>
        </p:txBody>
      </p:sp>
      <p:pic>
        <p:nvPicPr>
          <p:cNvPr id="4" name="Picture 3"/>
          <p:cNvPicPr>
            <a:picLocks noChangeAspect="1"/>
          </p:cNvPicPr>
          <p:nvPr/>
        </p:nvPicPr>
        <p:blipFill>
          <a:blip r:embed="rId2"/>
          <a:stretch>
            <a:fillRect/>
          </a:stretch>
        </p:blipFill>
        <p:spPr>
          <a:xfrm>
            <a:off x="551807" y="2334802"/>
            <a:ext cx="2971800" cy="2730500"/>
          </a:xfrm>
          <a:prstGeom prst="rect">
            <a:avLst/>
          </a:prstGeom>
        </p:spPr>
      </p:pic>
    </p:spTree>
    <p:extLst>
      <p:ext uri="{BB962C8B-B14F-4D97-AF65-F5344CB8AC3E}">
        <p14:creationId xmlns:p14="http://schemas.microsoft.com/office/powerpoint/2010/main" val="1160188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48976"/>
            <a:ext cx="10515600" cy="2933677"/>
          </a:xfrm>
        </p:spPr>
        <p:txBody>
          <a:bodyPr/>
          <a:lstStyle/>
          <a:p>
            <a:pPr marL="0" indent="0">
              <a:buNone/>
            </a:pPr>
            <a:r>
              <a:rPr lang="en-US" i="1" dirty="0"/>
              <a:t>I am afraid that my mom’s new husband’s family is up to no good. My mom has dementia and her husband has been caring for her. Recently, he has had some serious health issues, and his two children have stepped in to take care of him. I am afraid that all of my mom’s assets are going to be spent on him and that she will be left with nothing. No one will return my calls—</a:t>
            </a:r>
            <a:r>
              <a:rPr lang="en-US" b="1" i="1" dirty="0"/>
              <a:t>I have no idea what is going on.</a:t>
            </a:r>
            <a:r>
              <a:rPr lang="en-US" b="1" dirty="0"/>
              <a:t> </a:t>
            </a:r>
          </a:p>
        </p:txBody>
      </p:sp>
      <p:pic>
        <p:nvPicPr>
          <p:cNvPr id="4" name="Picture 3"/>
          <p:cNvPicPr>
            <a:picLocks noChangeAspect="1"/>
          </p:cNvPicPr>
          <p:nvPr/>
        </p:nvPicPr>
        <p:blipFill>
          <a:blip r:embed="rId2"/>
          <a:stretch>
            <a:fillRect/>
          </a:stretch>
        </p:blipFill>
        <p:spPr>
          <a:xfrm>
            <a:off x="8952503" y="661676"/>
            <a:ext cx="1979201" cy="1786313"/>
          </a:xfrm>
          <a:prstGeom prst="rect">
            <a:avLst/>
          </a:prstGeom>
        </p:spPr>
      </p:pic>
    </p:spTree>
    <p:extLst>
      <p:ext uri="{BB962C8B-B14F-4D97-AF65-F5344CB8AC3E}">
        <p14:creationId xmlns:p14="http://schemas.microsoft.com/office/powerpoint/2010/main" val="1157028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normAutofit/>
          </a:bodyPr>
          <a:lstStyle/>
          <a:p>
            <a:pPr marL="0" indent="0">
              <a:buNone/>
            </a:pPr>
            <a:r>
              <a:rPr lang="en-US" dirty="0"/>
              <a:t>1. </a:t>
            </a:r>
            <a:r>
              <a:rPr lang="en-US" sz="2400" dirty="0"/>
              <a:t>Assess the situation.</a:t>
            </a:r>
          </a:p>
          <a:p>
            <a:pPr marL="0" indent="0">
              <a:spcAft>
                <a:spcPts val="1200"/>
              </a:spcAft>
              <a:buNone/>
            </a:pPr>
            <a:r>
              <a:rPr lang="en-US" sz="2400" dirty="0"/>
              <a:t>2. Determine if a new caregiving arrangement must be made for both mom and stepdad.</a:t>
            </a:r>
          </a:p>
          <a:p>
            <a:pPr marL="0" indent="0">
              <a:spcAft>
                <a:spcPts val="1200"/>
              </a:spcAft>
              <a:buNone/>
            </a:pPr>
            <a:r>
              <a:rPr lang="en-US" sz="2400" dirty="0"/>
              <a:t>3. Blended family must work together if public benefits are necessary.</a:t>
            </a:r>
          </a:p>
          <a:p>
            <a:pPr marL="0" indent="0">
              <a:spcAft>
                <a:spcPts val="1800"/>
              </a:spcAft>
              <a:buNone/>
            </a:pPr>
            <a:r>
              <a:rPr lang="en-US" sz="2400" dirty="0"/>
              <a:t>4. Consider a conservatorship for mom if she is in danger. </a:t>
            </a:r>
          </a:p>
        </p:txBody>
      </p:sp>
      <p:sp>
        <p:nvSpPr>
          <p:cNvPr id="5" name="TextBox 4"/>
          <p:cNvSpPr txBox="1"/>
          <p:nvPr/>
        </p:nvSpPr>
        <p:spPr>
          <a:xfrm>
            <a:off x="6169356" y="2366903"/>
            <a:ext cx="4993240" cy="4832092"/>
          </a:xfrm>
          <a:prstGeom prst="rect">
            <a:avLst/>
          </a:prstGeom>
          <a:noFill/>
        </p:spPr>
        <p:txBody>
          <a:bodyPr wrap="square" rtlCol="0">
            <a:spAutoFit/>
          </a:bodyPr>
          <a:lstStyle/>
          <a:p>
            <a:pPr marL="342900" indent="-342900">
              <a:spcAft>
                <a:spcPts val="1200"/>
              </a:spcAft>
              <a:buFont typeface="Arial" charset="0"/>
              <a:buChar char="•"/>
            </a:pPr>
            <a:r>
              <a:rPr lang="en-US" sz="2400" dirty="0"/>
              <a:t>See your mom in person.</a:t>
            </a:r>
          </a:p>
          <a:p>
            <a:pPr marL="342900" indent="-342900">
              <a:spcAft>
                <a:spcPts val="1200"/>
              </a:spcAft>
              <a:buFont typeface="Arial" charset="0"/>
              <a:buChar char="•"/>
            </a:pPr>
            <a:r>
              <a:rPr lang="en-US" sz="2400" dirty="0"/>
              <a:t>Access to public benefits is impacted by marital status including Medicaid and Veteran's benefits.</a:t>
            </a:r>
          </a:p>
          <a:p>
            <a:pPr marL="342900" indent="-342900">
              <a:spcBef>
                <a:spcPts val="600"/>
              </a:spcBef>
              <a:spcAft>
                <a:spcPts val="600"/>
              </a:spcAft>
              <a:buFont typeface="Arial" charset="0"/>
              <a:buChar char="•"/>
            </a:pPr>
            <a:r>
              <a:rPr lang="en-US" sz="2400" dirty="0"/>
              <a:t>An attorney or geriatric social worker may be needed to establish a cooperative relationship.</a:t>
            </a:r>
          </a:p>
          <a:p>
            <a:pPr marL="342900" indent="-342900">
              <a:spcBef>
                <a:spcPts val="600"/>
              </a:spcBef>
              <a:spcAft>
                <a:spcPts val="1800"/>
              </a:spcAft>
              <a:buFont typeface="Arial" charset="0"/>
              <a:buChar char="•"/>
            </a:pPr>
            <a:r>
              <a:rPr lang="en-US" sz="2400" dirty="0"/>
              <a:t>Consult a Certified Elder Law Attorney for advice.</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618609" y="521547"/>
            <a:ext cx="1543987" cy="1811611"/>
          </a:xfrm>
          <a:prstGeom prst="rect">
            <a:avLst/>
          </a:prstGeom>
        </p:spPr>
      </p:pic>
      <p:cxnSp>
        <p:nvCxnSpPr>
          <p:cNvPr id="9" name="Straight Arrow Connector 8"/>
          <p:cNvCxnSpPr/>
          <p:nvPr/>
        </p:nvCxnSpPr>
        <p:spPr>
          <a:xfrm>
            <a:off x="5353784" y="2681555"/>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72818" y="3183277"/>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72818" y="6008671"/>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37212" y="4782949"/>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9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9" y="2667835"/>
            <a:ext cx="10515600" cy="4351338"/>
          </a:xfrm>
        </p:spPr>
        <p:txBody>
          <a:bodyPr/>
          <a:lstStyle/>
          <a:p>
            <a:pPr marL="0" indent="0">
              <a:buNone/>
            </a:pPr>
            <a:r>
              <a:rPr lang="en-US" i="1" dirty="0"/>
              <a:t>My dad remarried later in life, after my brother and I were grown. My dad died after only a few years of marriage and he left his assets to his new wife. She got everything. We were very shocked because we were close to our dad and he always told us that eventually we would get everything he had. Plus, his new wife has tons of money. Whether he got swept up in love, or it was an oversight, or whatever the reason was, his will indicated that his assets would pass to his new wife. We got nothing. </a:t>
            </a:r>
            <a:r>
              <a:rPr lang="en-US" b="1" i="1" dirty="0"/>
              <a:t>Is there anything we can do</a:t>
            </a:r>
            <a:r>
              <a:rPr lang="en-US" b="1" dirty="0"/>
              <a:t>? </a:t>
            </a:r>
          </a:p>
        </p:txBody>
      </p:sp>
      <p:pic>
        <p:nvPicPr>
          <p:cNvPr id="4" name="Picture 3"/>
          <p:cNvPicPr>
            <a:picLocks noChangeAspect="1"/>
          </p:cNvPicPr>
          <p:nvPr/>
        </p:nvPicPr>
        <p:blipFill>
          <a:blip r:embed="rId2"/>
          <a:stretch>
            <a:fillRect/>
          </a:stretch>
        </p:blipFill>
        <p:spPr>
          <a:xfrm>
            <a:off x="8952503" y="685739"/>
            <a:ext cx="1979201" cy="1786313"/>
          </a:xfrm>
          <a:prstGeom prst="rect">
            <a:avLst/>
          </a:prstGeom>
        </p:spPr>
      </p:pic>
    </p:spTree>
    <p:extLst>
      <p:ext uri="{BB962C8B-B14F-4D97-AF65-F5344CB8AC3E}">
        <p14:creationId xmlns:p14="http://schemas.microsoft.com/office/powerpoint/2010/main" val="30815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202" y="2421777"/>
            <a:ext cx="4732228" cy="4055379"/>
          </a:xfrm>
        </p:spPr>
        <p:txBody>
          <a:bodyPr>
            <a:normAutofit/>
          </a:bodyPr>
          <a:lstStyle/>
          <a:p>
            <a:pPr marL="0" indent="0">
              <a:buNone/>
            </a:pPr>
            <a:r>
              <a:rPr lang="en-US" dirty="0"/>
              <a:t>1. You can contest the will but</a:t>
            </a:r>
            <a:r>
              <a:rPr lang="is-IS" dirty="0"/>
              <a:t>…</a:t>
            </a:r>
            <a:endParaRPr lang="en-US"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r>
              <a:rPr lang="en-US" dirty="0"/>
              <a:t>2. Share your story with others!</a:t>
            </a:r>
          </a:p>
        </p:txBody>
      </p:sp>
      <p:sp>
        <p:nvSpPr>
          <p:cNvPr id="5" name="TextBox 4"/>
          <p:cNvSpPr txBox="1"/>
          <p:nvPr/>
        </p:nvSpPr>
        <p:spPr>
          <a:xfrm>
            <a:off x="6169355" y="2366903"/>
            <a:ext cx="5453150" cy="4185761"/>
          </a:xfrm>
          <a:prstGeom prst="rect">
            <a:avLst/>
          </a:prstGeom>
          <a:noFill/>
        </p:spPr>
        <p:txBody>
          <a:bodyPr wrap="square" rtlCol="0">
            <a:spAutoFit/>
          </a:bodyPr>
          <a:lstStyle/>
          <a:p>
            <a:pPr marL="342900" indent="-342900">
              <a:spcAft>
                <a:spcPts val="1200"/>
              </a:spcAft>
              <a:buFont typeface="Arial" charset="0"/>
              <a:buChar char="•"/>
            </a:pPr>
            <a:r>
              <a:rPr lang="en-US" sz="2800" dirty="0"/>
              <a:t>Probate litigation is expensive and often not successful.  </a:t>
            </a:r>
          </a:p>
          <a:p>
            <a:pPr marL="800100" lvl="1" indent="-342900">
              <a:spcAft>
                <a:spcPts val="1200"/>
              </a:spcAft>
              <a:buFont typeface="Arial" charset="0"/>
              <a:buChar char="•"/>
            </a:pPr>
            <a:r>
              <a:rPr lang="en-US" sz="2400" dirty="0"/>
              <a:t>Did dad have capacity at the time he created the new will?</a:t>
            </a:r>
          </a:p>
          <a:p>
            <a:pPr marL="800100" lvl="1" indent="-342900">
              <a:spcAft>
                <a:spcPts val="1200"/>
              </a:spcAft>
              <a:buFont typeface="Arial" charset="0"/>
              <a:buChar char="•"/>
            </a:pPr>
            <a:r>
              <a:rPr lang="en-US" sz="2400" dirty="0"/>
              <a:t>Was dad subject to undue influence when he created the new will?</a:t>
            </a:r>
          </a:p>
          <a:p>
            <a:pPr marL="342900" indent="-342900">
              <a:spcAft>
                <a:spcPts val="1200"/>
              </a:spcAft>
              <a:buFont typeface="Arial" charset="0"/>
              <a:buChar char="•"/>
            </a:pPr>
            <a:r>
              <a:rPr lang="en-US" sz="2800" dirty="0"/>
              <a:t>Proper estate planning could have prevented this entire situation.</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895335" y="521547"/>
            <a:ext cx="1543987" cy="1811611"/>
          </a:xfrm>
          <a:prstGeom prst="rect">
            <a:avLst/>
          </a:prstGeom>
        </p:spPr>
      </p:pic>
      <p:cxnSp>
        <p:nvCxnSpPr>
          <p:cNvPr id="9" name="Straight Arrow Connector 8"/>
          <p:cNvCxnSpPr/>
          <p:nvPr/>
        </p:nvCxnSpPr>
        <p:spPr>
          <a:xfrm>
            <a:off x="5327430" y="2657491"/>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7430" y="5431020"/>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17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610" y="2631741"/>
            <a:ext cx="10515600" cy="3444207"/>
          </a:xfrm>
        </p:spPr>
        <p:txBody>
          <a:bodyPr>
            <a:normAutofit/>
          </a:bodyPr>
          <a:lstStyle/>
          <a:p>
            <a:pPr marL="0" indent="0">
              <a:buNone/>
            </a:pPr>
            <a:r>
              <a:rPr lang="en-US" sz="3600" i="1" dirty="0"/>
              <a:t>My father died last week and left behind a lot of debt (no medical bills, but credit cards, etc.) He remarried 5 years ago and he and his new wife kept their finances completely separate with the exception of a house which they owned jointly.  His wife is afraid she will lose her half of the house because of dad’s credit card bills.</a:t>
            </a:r>
            <a:endParaRPr lang="en-US" sz="3600" dirty="0"/>
          </a:p>
        </p:txBody>
      </p:sp>
      <p:pic>
        <p:nvPicPr>
          <p:cNvPr id="4" name="Picture 3"/>
          <p:cNvPicPr>
            <a:picLocks noChangeAspect="1"/>
          </p:cNvPicPr>
          <p:nvPr/>
        </p:nvPicPr>
        <p:blipFill>
          <a:blip r:embed="rId2"/>
          <a:stretch>
            <a:fillRect/>
          </a:stretch>
        </p:blipFill>
        <p:spPr>
          <a:xfrm>
            <a:off x="8675777" y="697770"/>
            <a:ext cx="1979201" cy="1786313"/>
          </a:xfrm>
          <a:prstGeom prst="rect">
            <a:avLst/>
          </a:prstGeom>
        </p:spPr>
      </p:pic>
    </p:spTree>
    <p:extLst>
      <p:ext uri="{BB962C8B-B14F-4D97-AF65-F5344CB8AC3E}">
        <p14:creationId xmlns:p14="http://schemas.microsoft.com/office/powerpoint/2010/main" val="1753923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normAutofit/>
          </a:bodyPr>
          <a:lstStyle/>
          <a:p>
            <a:pPr marL="457200" indent="-457200">
              <a:spcAft>
                <a:spcPts val="1200"/>
              </a:spcAft>
              <a:buAutoNum type="arabicPeriod"/>
            </a:pPr>
            <a:r>
              <a:rPr lang="en-US" dirty="0"/>
              <a:t>Consult an experienced Elder Law Attorney. </a:t>
            </a:r>
          </a:p>
          <a:p>
            <a:pPr marL="457200" indent="-457200">
              <a:spcAft>
                <a:spcPts val="1200"/>
              </a:spcAft>
              <a:buAutoNum type="arabicPeriod"/>
            </a:pPr>
            <a:endParaRPr lang="en-US" dirty="0"/>
          </a:p>
          <a:p>
            <a:pPr marL="457200" indent="-457200">
              <a:spcAft>
                <a:spcPts val="1200"/>
              </a:spcAft>
              <a:buAutoNum type="arabicPeriod"/>
            </a:pPr>
            <a:r>
              <a:rPr lang="en-US" dirty="0"/>
              <a:t>File for “Years Support” in Probate Court.</a:t>
            </a:r>
            <a:endParaRPr lang="en-US" sz="2600" dirty="0"/>
          </a:p>
          <a:p>
            <a:pPr marL="457200" indent="-457200">
              <a:buAutoNum type="arabicPeriod"/>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p:txBody>
      </p:sp>
      <p:sp>
        <p:nvSpPr>
          <p:cNvPr id="5" name="TextBox 4"/>
          <p:cNvSpPr txBox="1"/>
          <p:nvPr/>
        </p:nvSpPr>
        <p:spPr>
          <a:xfrm>
            <a:off x="6169356" y="2384463"/>
            <a:ext cx="4993240" cy="3508653"/>
          </a:xfrm>
          <a:prstGeom prst="rect">
            <a:avLst/>
          </a:prstGeom>
          <a:noFill/>
        </p:spPr>
        <p:txBody>
          <a:bodyPr wrap="square" rtlCol="0">
            <a:spAutoFit/>
          </a:bodyPr>
          <a:lstStyle/>
          <a:p>
            <a:pPr marL="342900" indent="-342900">
              <a:spcAft>
                <a:spcPts val="1200"/>
              </a:spcAft>
              <a:buFont typeface="Arial" charset="0"/>
              <a:buChar char="•"/>
            </a:pPr>
            <a:r>
              <a:rPr lang="en-US" sz="2800" dirty="0"/>
              <a:t>Prior to opening probate</a:t>
            </a:r>
          </a:p>
          <a:p>
            <a:pPr marL="342900" indent="-342900">
              <a:spcAft>
                <a:spcPts val="1200"/>
              </a:spcAft>
              <a:buFont typeface="Arial" charset="0"/>
              <a:buChar char="•"/>
            </a:pPr>
            <a:endParaRPr lang="en-US" sz="2400" dirty="0"/>
          </a:p>
          <a:p>
            <a:pPr marL="342900" indent="-342900">
              <a:spcAft>
                <a:spcPts val="1200"/>
              </a:spcAft>
              <a:buFont typeface="Arial" charset="0"/>
              <a:buChar char="•"/>
            </a:pPr>
            <a:endParaRPr lang="en-US" sz="2800" dirty="0"/>
          </a:p>
          <a:p>
            <a:pPr marL="342900" indent="-342900">
              <a:spcAft>
                <a:spcPts val="1200"/>
              </a:spcAft>
              <a:buFont typeface="Arial" charset="0"/>
              <a:buChar char="•"/>
            </a:pPr>
            <a:r>
              <a:rPr lang="en-US" sz="2800" dirty="0"/>
              <a:t>Property  awarded as year’s support is free of unsecured debt of the estate. </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618609" y="521547"/>
            <a:ext cx="1543987" cy="1811611"/>
          </a:xfrm>
          <a:prstGeom prst="rect">
            <a:avLst/>
          </a:prstGeom>
        </p:spPr>
      </p:pic>
      <p:cxnSp>
        <p:nvCxnSpPr>
          <p:cNvPr id="9" name="Straight Arrow Connector 8"/>
          <p:cNvCxnSpPr/>
          <p:nvPr/>
        </p:nvCxnSpPr>
        <p:spPr>
          <a:xfrm>
            <a:off x="5496186" y="2633428"/>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1023" y="4304378"/>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548" y="2712684"/>
            <a:ext cx="10515600" cy="3387327"/>
          </a:xfrm>
        </p:spPr>
        <p:txBody>
          <a:bodyPr>
            <a:normAutofit/>
          </a:bodyPr>
          <a:lstStyle/>
          <a:p>
            <a:pPr marL="0" indent="0">
              <a:buNone/>
            </a:pPr>
            <a:r>
              <a:rPr lang="en-US" sz="4000" i="1" dirty="0"/>
              <a:t>My father is 90 years old and was widowed last spring.  He met a woman in his retirement community and has asked her to marry him.  My brother and I are very concerned</a:t>
            </a:r>
            <a:r>
              <a:rPr lang="en-US" sz="4000" b="1" i="1" dirty="0"/>
              <a:t>.  What should we do?</a:t>
            </a:r>
          </a:p>
        </p:txBody>
      </p:sp>
      <p:pic>
        <p:nvPicPr>
          <p:cNvPr id="4" name="Picture 3"/>
          <p:cNvPicPr>
            <a:picLocks noChangeAspect="1"/>
          </p:cNvPicPr>
          <p:nvPr/>
        </p:nvPicPr>
        <p:blipFill>
          <a:blip r:embed="rId2"/>
          <a:stretch>
            <a:fillRect/>
          </a:stretch>
        </p:blipFill>
        <p:spPr>
          <a:xfrm>
            <a:off x="8964535" y="565423"/>
            <a:ext cx="1979201" cy="1786313"/>
          </a:xfrm>
          <a:prstGeom prst="rect">
            <a:avLst/>
          </a:prstGeom>
        </p:spPr>
      </p:pic>
    </p:spTree>
    <p:extLst>
      <p:ext uri="{BB962C8B-B14F-4D97-AF65-F5344CB8AC3E}">
        <p14:creationId xmlns:p14="http://schemas.microsoft.com/office/powerpoint/2010/main" val="388998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normAutofit/>
          </a:bodyPr>
          <a:lstStyle/>
          <a:p>
            <a:pPr marL="457200" indent="-457200">
              <a:buAutoNum type="arabicPeriod"/>
            </a:pPr>
            <a:r>
              <a:rPr lang="en-US" dirty="0"/>
              <a:t>Consult an Elder Law Attorney prior to a legal ceremony.</a:t>
            </a:r>
          </a:p>
          <a:p>
            <a:pPr marL="457200" indent="-457200">
              <a:buAutoNum type="arabicPeriod"/>
            </a:pPr>
            <a:r>
              <a:rPr lang="en-US" dirty="0"/>
              <a:t>Request a meeting with both families prior to a marriage.</a:t>
            </a:r>
          </a:p>
          <a:p>
            <a:pPr marL="457200" indent="-457200">
              <a:buAutoNum type="arabicPeriod"/>
            </a:pPr>
            <a:r>
              <a:rPr lang="en-US" dirty="0"/>
              <a:t>Encourage thorough estate planning and consider a caregiver agreement.</a:t>
            </a:r>
          </a:p>
          <a:p>
            <a:pPr marL="457200" indent="-457200">
              <a:buAutoNum type="arabicPeriod"/>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p:txBody>
      </p:sp>
      <p:sp>
        <p:nvSpPr>
          <p:cNvPr id="5" name="TextBox 4"/>
          <p:cNvSpPr txBox="1"/>
          <p:nvPr/>
        </p:nvSpPr>
        <p:spPr>
          <a:xfrm>
            <a:off x="6169356" y="2366903"/>
            <a:ext cx="4993240" cy="3570208"/>
          </a:xfrm>
          <a:prstGeom prst="rect">
            <a:avLst/>
          </a:prstGeom>
          <a:noFill/>
        </p:spPr>
        <p:txBody>
          <a:bodyPr wrap="square" rtlCol="0">
            <a:spAutoFit/>
          </a:bodyPr>
          <a:lstStyle/>
          <a:p>
            <a:pPr marL="342900" indent="-342900">
              <a:spcAft>
                <a:spcPts val="1200"/>
              </a:spcAft>
              <a:buFont typeface="Arial" charset="0"/>
              <a:buChar char="•"/>
            </a:pPr>
            <a:r>
              <a:rPr lang="en-US" sz="2800" dirty="0"/>
              <a:t>Marital status impacts access to public benefits as well as inheritance rules.</a:t>
            </a:r>
          </a:p>
          <a:p>
            <a:pPr marL="342900" indent="-342900">
              <a:spcAft>
                <a:spcPts val="1800"/>
              </a:spcAft>
              <a:buFont typeface="Arial" charset="0"/>
              <a:buChar char="•"/>
            </a:pPr>
            <a:r>
              <a:rPr lang="en-US" sz="2800" dirty="0"/>
              <a:t>Full disclosure of health and financial matters is critical.</a:t>
            </a:r>
          </a:p>
          <a:p>
            <a:pPr marL="342900" indent="-342900">
              <a:spcAft>
                <a:spcPts val="1800"/>
              </a:spcAft>
              <a:buFont typeface="Arial" charset="0"/>
              <a:buChar char="•"/>
            </a:pPr>
            <a:r>
              <a:rPr lang="en-US" sz="2800" dirty="0"/>
              <a:t>Minimize family conflict.</a:t>
            </a:r>
          </a:p>
          <a:p>
            <a:endParaRPr lang="en-US" dirty="0"/>
          </a:p>
        </p:txBody>
      </p:sp>
      <p:pic>
        <p:nvPicPr>
          <p:cNvPr id="6" name="Picture 5"/>
          <p:cNvPicPr>
            <a:picLocks noChangeAspect="1"/>
          </p:cNvPicPr>
          <p:nvPr/>
        </p:nvPicPr>
        <p:blipFill>
          <a:blip r:embed="rId3"/>
          <a:stretch>
            <a:fillRect/>
          </a:stretch>
        </p:blipFill>
        <p:spPr>
          <a:xfrm>
            <a:off x="1708097" y="764572"/>
            <a:ext cx="1325563" cy="1325563"/>
          </a:xfrm>
          <a:prstGeom prst="rect">
            <a:avLst/>
          </a:prstGeom>
        </p:spPr>
      </p:pic>
      <p:pic>
        <p:nvPicPr>
          <p:cNvPr id="7" name="Picture 6"/>
          <p:cNvPicPr>
            <a:picLocks noChangeAspect="1"/>
          </p:cNvPicPr>
          <p:nvPr/>
        </p:nvPicPr>
        <p:blipFill>
          <a:blip r:embed="rId4"/>
          <a:stretch>
            <a:fillRect/>
          </a:stretch>
        </p:blipFill>
        <p:spPr>
          <a:xfrm>
            <a:off x="9618609" y="521547"/>
            <a:ext cx="1543987" cy="1811611"/>
          </a:xfrm>
          <a:prstGeom prst="rect">
            <a:avLst/>
          </a:prstGeom>
        </p:spPr>
      </p:pic>
      <p:cxnSp>
        <p:nvCxnSpPr>
          <p:cNvPr id="9" name="Straight Arrow Connector 8"/>
          <p:cNvCxnSpPr/>
          <p:nvPr/>
        </p:nvCxnSpPr>
        <p:spPr>
          <a:xfrm>
            <a:off x="5496186" y="2609366"/>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96186" y="5159025"/>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96186" y="4072171"/>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381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20573" y="2147300"/>
            <a:ext cx="9544693" cy="3400745"/>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75368" y="3201341"/>
            <a:ext cx="9235101" cy="1292662"/>
          </a:xfrm>
          <a:prstGeom prst="rect">
            <a:avLst/>
          </a:prstGeom>
          <a:noFill/>
        </p:spPr>
        <p:txBody>
          <a:bodyPr wrap="square" rtlCol="0">
            <a:spAutoFit/>
          </a:bodyPr>
          <a:lstStyle/>
          <a:p>
            <a:pPr algn="ctr"/>
            <a:r>
              <a:rPr lang="en-US" sz="6000" b="1" dirty="0"/>
              <a:t>Our Four-Legged Friends</a:t>
            </a:r>
          </a:p>
          <a:p>
            <a:pPr algn="ctr"/>
            <a:endParaRPr lang="en-US" b="1" dirty="0"/>
          </a:p>
        </p:txBody>
      </p:sp>
    </p:spTree>
    <p:extLst>
      <p:ext uri="{BB962C8B-B14F-4D97-AF65-F5344CB8AC3E}">
        <p14:creationId xmlns:p14="http://schemas.microsoft.com/office/powerpoint/2010/main" val="1746454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515" y="2559552"/>
            <a:ext cx="10515600" cy="3263733"/>
          </a:xfrm>
        </p:spPr>
        <p:txBody>
          <a:bodyPr>
            <a:normAutofit/>
          </a:bodyPr>
          <a:lstStyle/>
          <a:p>
            <a:pPr marL="0" indent="0">
              <a:buNone/>
            </a:pPr>
            <a:r>
              <a:rPr lang="en-US" sz="3600" i="1" dirty="0"/>
              <a:t>I was recently diagnosed with cancer.  I don</a:t>
            </a:r>
            <a:r>
              <a:rPr lang="uk-UA" sz="3600" i="1" dirty="0"/>
              <a:t>’</a:t>
            </a:r>
            <a:r>
              <a:rPr lang="en-US" sz="3600" i="1" dirty="0"/>
              <a:t>t have any family still living and I never had any children.  I do have 3 cats and a dog that I’m worried about.  It started me worrying about what will happen to them after I die. </a:t>
            </a:r>
            <a:r>
              <a:rPr lang="en-US" sz="3600" b="1" i="1" dirty="0"/>
              <a:t>Can I leave anything to them in my will?</a:t>
            </a:r>
          </a:p>
        </p:txBody>
      </p:sp>
      <p:pic>
        <p:nvPicPr>
          <p:cNvPr id="4" name="Picture 3"/>
          <p:cNvPicPr>
            <a:picLocks noChangeAspect="1"/>
          </p:cNvPicPr>
          <p:nvPr/>
        </p:nvPicPr>
        <p:blipFill>
          <a:blip r:embed="rId2"/>
          <a:stretch>
            <a:fillRect/>
          </a:stretch>
        </p:blipFill>
        <p:spPr>
          <a:xfrm>
            <a:off x="8952503" y="685739"/>
            <a:ext cx="1979201" cy="1786313"/>
          </a:xfrm>
          <a:prstGeom prst="rect">
            <a:avLst/>
          </a:prstGeom>
        </p:spPr>
      </p:pic>
    </p:spTree>
    <p:extLst>
      <p:ext uri="{BB962C8B-B14F-4D97-AF65-F5344CB8AC3E}">
        <p14:creationId xmlns:p14="http://schemas.microsoft.com/office/powerpoint/2010/main" val="4288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046973" y="2330377"/>
            <a:ext cx="3620378" cy="4189440"/>
            <a:chOff x="891998" y="2030946"/>
            <a:chExt cx="3620378" cy="4189440"/>
          </a:xfrm>
        </p:grpSpPr>
        <p:grpSp>
          <p:nvGrpSpPr>
            <p:cNvPr id="24" name="Group 23"/>
            <p:cNvGrpSpPr/>
            <p:nvPr/>
          </p:nvGrpSpPr>
          <p:grpSpPr>
            <a:xfrm>
              <a:off x="891998" y="4333081"/>
              <a:ext cx="3620378" cy="1887305"/>
              <a:chOff x="813956" y="2526291"/>
              <a:chExt cx="3620378" cy="1887305"/>
            </a:xfrm>
          </p:grpSpPr>
          <p:sp>
            <p:nvSpPr>
              <p:cNvPr id="6" name="TextBox 5"/>
              <p:cNvSpPr txBox="1"/>
              <p:nvPr/>
            </p:nvSpPr>
            <p:spPr>
              <a:xfrm>
                <a:off x="1067275" y="3119022"/>
                <a:ext cx="959778" cy="523220"/>
              </a:xfrm>
              <a:prstGeom prst="rect">
                <a:avLst/>
              </a:prstGeom>
              <a:noFill/>
            </p:spPr>
            <p:txBody>
              <a:bodyPr wrap="square" rtlCol="0">
                <a:spAutoFit/>
              </a:bodyPr>
              <a:lstStyle/>
              <a:p>
                <a:r>
                  <a:rPr lang="en-US" sz="2800" b="1" u="sng" dirty="0"/>
                  <a:t>1900</a:t>
                </a:r>
              </a:p>
            </p:txBody>
          </p:sp>
          <p:sp>
            <p:nvSpPr>
              <p:cNvPr id="7" name="TextBox 6"/>
              <p:cNvSpPr txBox="1"/>
              <p:nvPr/>
            </p:nvSpPr>
            <p:spPr>
              <a:xfrm>
                <a:off x="2745011" y="3131685"/>
                <a:ext cx="915635" cy="523220"/>
              </a:xfrm>
              <a:prstGeom prst="rect">
                <a:avLst/>
              </a:prstGeom>
              <a:noFill/>
            </p:spPr>
            <p:txBody>
              <a:bodyPr wrap="none" rtlCol="0">
                <a:spAutoFit/>
              </a:bodyPr>
              <a:lstStyle/>
              <a:p>
                <a:r>
                  <a:rPr lang="en-US" sz="2800" b="1" u="sng" dirty="0"/>
                  <a:t>2014</a:t>
                </a:r>
              </a:p>
            </p:txBody>
          </p:sp>
          <p:sp>
            <p:nvSpPr>
              <p:cNvPr id="11" name="TextBox 10"/>
              <p:cNvSpPr txBox="1"/>
              <p:nvPr/>
            </p:nvSpPr>
            <p:spPr>
              <a:xfrm>
                <a:off x="813956" y="3884749"/>
                <a:ext cx="1370888" cy="523220"/>
              </a:xfrm>
              <a:prstGeom prst="rect">
                <a:avLst/>
              </a:prstGeom>
              <a:noFill/>
            </p:spPr>
            <p:txBody>
              <a:bodyPr wrap="none" rtlCol="0">
                <a:spAutoFit/>
              </a:bodyPr>
              <a:lstStyle/>
              <a:p>
                <a:r>
                  <a:rPr lang="en-US" sz="2800" dirty="0"/>
                  <a:t>800,000</a:t>
                </a:r>
              </a:p>
            </p:txBody>
          </p:sp>
          <p:sp>
            <p:nvSpPr>
              <p:cNvPr id="12" name="TextBox 11"/>
              <p:cNvSpPr txBox="1"/>
              <p:nvPr/>
            </p:nvSpPr>
            <p:spPr>
              <a:xfrm>
                <a:off x="2536057" y="3890376"/>
                <a:ext cx="1898277" cy="523220"/>
              </a:xfrm>
              <a:prstGeom prst="rect">
                <a:avLst/>
              </a:prstGeom>
              <a:noFill/>
            </p:spPr>
            <p:txBody>
              <a:bodyPr wrap="none" rtlCol="0">
                <a:spAutoFit/>
              </a:bodyPr>
              <a:lstStyle/>
              <a:p>
                <a:r>
                  <a:rPr lang="en-US" sz="2800" dirty="0"/>
                  <a:t>13.7 million</a:t>
                </a:r>
              </a:p>
            </p:txBody>
          </p:sp>
          <p:sp>
            <p:nvSpPr>
              <p:cNvPr id="13" name="Right Arrow 12"/>
              <p:cNvSpPr/>
              <p:nvPr/>
            </p:nvSpPr>
            <p:spPr>
              <a:xfrm>
                <a:off x="2118384" y="3615754"/>
                <a:ext cx="458769" cy="339047"/>
              </a:xfrm>
              <a:prstGeom prst="rightArrow">
                <a:avLst/>
              </a:prstGeom>
              <a:solidFill>
                <a:schemeClr val="accent2">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100363" y="2526291"/>
                <a:ext cx="2414427" cy="628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t>Age 75-84</a:t>
                </a:r>
              </a:p>
              <a:p>
                <a:pPr algn="ctr"/>
                <a:endParaRPr lang="en-US" dirty="0"/>
              </a:p>
            </p:txBody>
          </p:sp>
        </p:grpSp>
        <p:grpSp>
          <p:nvGrpSpPr>
            <p:cNvPr id="39" name="Group 38"/>
            <p:cNvGrpSpPr/>
            <p:nvPr/>
          </p:nvGrpSpPr>
          <p:grpSpPr>
            <a:xfrm>
              <a:off x="891998" y="2030946"/>
              <a:ext cx="3620378" cy="1887305"/>
              <a:chOff x="813956" y="2526291"/>
              <a:chExt cx="3620378" cy="1887305"/>
            </a:xfrm>
          </p:grpSpPr>
          <p:sp>
            <p:nvSpPr>
              <p:cNvPr id="40" name="TextBox 39"/>
              <p:cNvSpPr txBox="1"/>
              <p:nvPr/>
            </p:nvSpPr>
            <p:spPr>
              <a:xfrm>
                <a:off x="1067275" y="3119022"/>
                <a:ext cx="959778" cy="523220"/>
              </a:xfrm>
              <a:prstGeom prst="rect">
                <a:avLst/>
              </a:prstGeom>
              <a:noFill/>
            </p:spPr>
            <p:txBody>
              <a:bodyPr wrap="square" rtlCol="0">
                <a:spAutoFit/>
              </a:bodyPr>
              <a:lstStyle/>
              <a:p>
                <a:r>
                  <a:rPr lang="en-US" sz="2800" b="1" u="sng" dirty="0"/>
                  <a:t>1900</a:t>
                </a:r>
              </a:p>
            </p:txBody>
          </p:sp>
          <p:sp>
            <p:nvSpPr>
              <p:cNvPr id="41" name="TextBox 40"/>
              <p:cNvSpPr txBox="1"/>
              <p:nvPr/>
            </p:nvSpPr>
            <p:spPr>
              <a:xfrm>
                <a:off x="2745011" y="3131685"/>
                <a:ext cx="915635" cy="523220"/>
              </a:xfrm>
              <a:prstGeom prst="rect">
                <a:avLst/>
              </a:prstGeom>
              <a:noFill/>
            </p:spPr>
            <p:txBody>
              <a:bodyPr wrap="none" rtlCol="0">
                <a:spAutoFit/>
              </a:bodyPr>
              <a:lstStyle/>
              <a:p>
                <a:r>
                  <a:rPr lang="en-US" sz="2800" b="1" u="sng" dirty="0"/>
                  <a:t>2014</a:t>
                </a:r>
              </a:p>
            </p:txBody>
          </p:sp>
          <p:sp>
            <p:nvSpPr>
              <p:cNvPr id="42" name="TextBox 41"/>
              <p:cNvSpPr txBox="1"/>
              <p:nvPr/>
            </p:nvSpPr>
            <p:spPr>
              <a:xfrm>
                <a:off x="813956" y="3884749"/>
                <a:ext cx="1715534" cy="523220"/>
              </a:xfrm>
              <a:prstGeom prst="rect">
                <a:avLst/>
              </a:prstGeom>
              <a:noFill/>
            </p:spPr>
            <p:txBody>
              <a:bodyPr wrap="none" rtlCol="0">
                <a:spAutoFit/>
              </a:bodyPr>
              <a:lstStyle/>
              <a:p>
                <a:r>
                  <a:rPr lang="en-US" sz="2800" dirty="0"/>
                  <a:t>3.1 million</a:t>
                </a:r>
              </a:p>
            </p:txBody>
          </p:sp>
          <p:sp>
            <p:nvSpPr>
              <p:cNvPr id="43" name="TextBox 42"/>
              <p:cNvSpPr txBox="1"/>
              <p:nvPr/>
            </p:nvSpPr>
            <p:spPr>
              <a:xfrm>
                <a:off x="2536057" y="3890376"/>
                <a:ext cx="1898277" cy="523220"/>
              </a:xfrm>
              <a:prstGeom prst="rect">
                <a:avLst/>
              </a:prstGeom>
              <a:noFill/>
            </p:spPr>
            <p:txBody>
              <a:bodyPr wrap="none" rtlCol="0">
                <a:spAutoFit/>
              </a:bodyPr>
              <a:lstStyle/>
              <a:p>
                <a:r>
                  <a:rPr lang="en-US" sz="2800" dirty="0"/>
                  <a:t>46.2 million</a:t>
                </a:r>
              </a:p>
            </p:txBody>
          </p:sp>
          <p:sp>
            <p:nvSpPr>
              <p:cNvPr id="44" name="Right Arrow 43"/>
              <p:cNvSpPr/>
              <p:nvPr/>
            </p:nvSpPr>
            <p:spPr>
              <a:xfrm>
                <a:off x="2118384" y="3615754"/>
                <a:ext cx="458769" cy="339047"/>
              </a:xfrm>
              <a:prstGeom prst="rightArrow">
                <a:avLst/>
              </a:prstGeom>
              <a:solidFill>
                <a:schemeClr val="accent2">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1100363" y="2526291"/>
                <a:ext cx="2414427" cy="628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t>Age 65+</a:t>
                </a:r>
              </a:p>
              <a:p>
                <a:pPr algn="ctr"/>
                <a:endParaRPr lang="en-US" dirty="0"/>
              </a:p>
            </p:txBody>
          </p:sp>
        </p:grpSp>
      </p:grpSp>
      <p:grpSp>
        <p:nvGrpSpPr>
          <p:cNvPr id="56" name="Group 55"/>
          <p:cNvGrpSpPr/>
          <p:nvPr/>
        </p:nvGrpSpPr>
        <p:grpSpPr>
          <a:xfrm>
            <a:off x="7617822" y="2204957"/>
            <a:ext cx="3693975" cy="4309233"/>
            <a:chOff x="7268350" y="1911153"/>
            <a:chExt cx="3693975" cy="4309233"/>
          </a:xfrm>
        </p:grpSpPr>
        <p:grpSp>
          <p:nvGrpSpPr>
            <p:cNvPr id="32" name="Group 31"/>
            <p:cNvGrpSpPr/>
            <p:nvPr/>
          </p:nvGrpSpPr>
          <p:grpSpPr>
            <a:xfrm>
              <a:off x="7341947" y="1911153"/>
              <a:ext cx="3620378" cy="1887305"/>
              <a:chOff x="813956" y="2526291"/>
              <a:chExt cx="3620378" cy="1887305"/>
            </a:xfrm>
          </p:grpSpPr>
          <p:sp>
            <p:nvSpPr>
              <p:cNvPr id="33" name="TextBox 32"/>
              <p:cNvSpPr txBox="1"/>
              <p:nvPr/>
            </p:nvSpPr>
            <p:spPr>
              <a:xfrm>
                <a:off x="1067275" y="3119022"/>
                <a:ext cx="959778" cy="523220"/>
              </a:xfrm>
              <a:prstGeom prst="rect">
                <a:avLst/>
              </a:prstGeom>
              <a:noFill/>
            </p:spPr>
            <p:txBody>
              <a:bodyPr wrap="square" rtlCol="0">
                <a:spAutoFit/>
              </a:bodyPr>
              <a:lstStyle/>
              <a:p>
                <a:r>
                  <a:rPr lang="en-US" sz="2800" b="1" u="sng" dirty="0"/>
                  <a:t>1900</a:t>
                </a:r>
              </a:p>
            </p:txBody>
          </p:sp>
          <p:sp>
            <p:nvSpPr>
              <p:cNvPr id="34" name="TextBox 33"/>
              <p:cNvSpPr txBox="1"/>
              <p:nvPr/>
            </p:nvSpPr>
            <p:spPr>
              <a:xfrm>
                <a:off x="2745011" y="3131685"/>
                <a:ext cx="915635" cy="523220"/>
              </a:xfrm>
              <a:prstGeom prst="rect">
                <a:avLst/>
              </a:prstGeom>
              <a:noFill/>
            </p:spPr>
            <p:txBody>
              <a:bodyPr wrap="none" rtlCol="0">
                <a:spAutoFit/>
              </a:bodyPr>
              <a:lstStyle/>
              <a:p>
                <a:r>
                  <a:rPr lang="en-US" sz="2800" b="1" u="sng" dirty="0"/>
                  <a:t>2014</a:t>
                </a:r>
              </a:p>
            </p:txBody>
          </p:sp>
          <p:sp>
            <p:nvSpPr>
              <p:cNvPr id="35" name="TextBox 34"/>
              <p:cNvSpPr txBox="1"/>
              <p:nvPr/>
            </p:nvSpPr>
            <p:spPr>
              <a:xfrm>
                <a:off x="813956" y="3884749"/>
                <a:ext cx="1715534" cy="523220"/>
              </a:xfrm>
              <a:prstGeom prst="rect">
                <a:avLst/>
              </a:prstGeom>
              <a:noFill/>
            </p:spPr>
            <p:txBody>
              <a:bodyPr wrap="none" rtlCol="0">
                <a:spAutoFit/>
              </a:bodyPr>
              <a:lstStyle/>
              <a:p>
                <a:r>
                  <a:rPr lang="en-US" sz="2800" dirty="0"/>
                  <a:t>2.2 million</a:t>
                </a:r>
              </a:p>
            </p:txBody>
          </p:sp>
          <p:sp>
            <p:nvSpPr>
              <p:cNvPr id="36" name="TextBox 35"/>
              <p:cNvSpPr txBox="1"/>
              <p:nvPr/>
            </p:nvSpPr>
            <p:spPr>
              <a:xfrm>
                <a:off x="2536057" y="3890376"/>
                <a:ext cx="1898277" cy="523220"/>
              </a:xfrm>
              <a:prstGeom prst="rect">
                <a:avLst/>
              </a:prstGeom>
              <a:noFill/>
            </p:spPr>
            <p:txBody>
              <a:bodyPr wrap="none" rtlCol="0">
                <a:spAutoFit/>
              </a:bodyPr>
              <a:lstStyle/>
              <a:p>
                <a:r>
                  <a:rPr lang="en-US" sz="2800" dirty="0"/>
                  <a:t>26.4 million</a:t>
                </a:r>
              </a:p>
            </p:txBody>
          </p:sp>
          <p:sp>
            <p:nvSpPr>
              <p:cNvPr id="37" name="Right Arrow 36"/>
              <p:cNvSpPr/>
              <p:nvPr/>
            </p:nvSpPr>
            <p:spPr>
              <a:xfrm>
                <a:off x="2118384" y="3615754"/>
                <a:ext cx="458769" cy="339047"/>
              </a:xfrm>
              <a:prstGeom prst="rightArrow">
                <a:avLst/>
              </a:prstGeom>
              <a:solidFill>
                <a:schemeClr val="accent2">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p:cNvSpPr txBox="1">
                <a:spLocks/>
              </p:cNvSpPr>
              <p:nvPr/>
            </p:nvSpPr>
            <p:spPr>
              <a:xfrm>
                <a:off x="1100363" y="2526291"/>
                <a:ext cx="2414427" cy="628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t>Age 65-74</a:t>
                </a:r>
              </a:p>
              <a:p>
                <a:pPr algn="ctr"/>
                <a:endParaRPr lang="en-US" dirty="0"/>
              </a:p>
            </p:txBody>
          </p:sp>
        </p:grpSp>
        <p:grpSp>
          <p:nvGrpSpPr>
            <p:cNvPr id="46" name="Group 45"/>
            <p:cNvGrpSpPr/>
            <p:nvPr/>
          </p:nvGrpSpPr>
          <p:grpSpPr>
            <a:xfrm>
              <a:off x="7268350" y="4333081"/>
              <a:ext cx="3437635" cy="1887305"/>
              <a:chOff x="813956" y="2526291"/>
              <a:chExt cx="3437635" cy="1887305"/>
            </a:xfrm>
          </p:grpSpPr>
          <p:sp>
            <p:nvSpPr>
              <p:cNvPr id="47" name="TextBox 46"/>
              <p:cNvSpPr txBox="1"/>
              <p:nvPr/>
            </p:nvSpPr>
            <p:spPr>
              <a:xfrm>
                <a:off x="1067275" y="3119022"/>
                <a:ext cx="959778" cy="523220"/>
              </a:xfrm>
              <a:prstGeom prst="rect">
                <a:avLst/>
              </a:prstGeom>
              <a:noFill/>
            </p:spPr>
            <p:txBody>
              <a:bodyPr wrap="square" rtlCol="0">
                <a:spAutoFit/>
              </a:bodyPr>
              <a:lstStyle/>
              <a:p>
                <a:r>
                  <a:rPr lang="en-US" sz="2800" b="1" u="sng" dirty="0"/>
                  <a:t>1900</a:t>
                </a:r>
              </a:p>
            </p:txBody>
          </p:sp>
          <p:sp>
            <p:nvSpPr>
              <p:cNvPr id="48" name="TextBox 47"/>
              <p:cNvSpPr txBox="1"/>
              <p:nvPr/>
            </p:nvSpPr>
            <p:spPr>
              <a:xfrm>
                <a:off x="2745011" y="3131685"/>
                <a:ext cx="915635" cy="523220"/>
              </a:xfrm>
              <a:prstGeom prst="rect">
                <a:avLst/>
              </a:prstGeom>
              <a:noFill/>
            </p:spPr>
            <p:txBody>
              <a:bodyPr wrap="none" rtlCol="0">
                <a:spAutoFit/>
              </a:bodyPr>
              <a:lstStyle/>
              <a:p>
                <a:r>
                  <a:rPr lang="en-US" sz="2800" b="1" u="sng" dirty="0"/>
                  <a:t>2014</a:t>
                </a:r>
              </a:p>
            </p:txBody>
          </p:sp>
          <p:sp>
            <p:nvSpPr>
              <p:cNvPr id="49" name="TextBox 48"/>
              <p:cNvSpPr txBox="1"/>
              <p:nvPr/>
            </p:nvSpPr>
            <p:spPr>
              <a:xfrm>
                <a:off x="813956" y="3884749"/>
                <a:ext cx="1370888" cy="523220"/>
              </a:xfrm>
              <a:prstGeom prst="rect">
                <a:avLst/>
              </a:prstGeom>
              <a:noFill/>
            </p:spPr>
            <p:txBody>
              <a:bodyPr wrap="none" rtlCol="0">
                <a:spAutoFit/>
              </a:bodyPr>
              <a:lstStyle/>
              <a:p>
                <a:r>
                  <a:rPr lang="en-US" sz="2800" dirty="0"/>
                  <a:t>125,000</a:t>
                </a:r>
              </a:p>
            </p:txBody>
          </p:sp>
          <p:sp>
            <p:nvSpPr>
              <p:cNvPr id="50" name="TextBox 49"/>
              <p:cNvSpPr txBox="1"/>
              <p:nvPr/>
            </p:nvSpPr>
            <p:spPr>
              <a:xfrm>
                <a:off x="2536057" y="3890376"/>
                <a:ext cx="1715534" cy="523220"/>
              </a:xfrm>
              <a:prstGeom prst="rect">
                <a:avLst/>
              </a:prstGeom>
              <a:noFill/>
            </p:spPr>
            <p:txBody>
              <a:bodyPr wrap="none" rtlCol="0">
                <a:spAutoFit/>
              </a:bodyPr>
              <a:lstStyle/>
              <a:p>
                <a:r>
                  <a:rPr lang="en-US" sz="2800" dirty="0"/>
                  <a:t>6.2 million</a:t>
                </a:r>
              </a:p>
            </p:txBody>
          </p:sp>
          <p:sp>
            <p:nvSpPr>
              <p:cNvPr id="51" name="Right Arrow 50"/>
              <p:cNvSpPr/>
              <p:nvPr/>
            </p:nvSpPr>
            <p:spPr>
              <a:xfrm>
                <a:off x="2118384" y="3615754"/>
                <a:ext cx="458769" cy="339047"/>
              </a:xfrm>
              <a:prstGeom prst="rightArrow">
                <a:avLst/>
              </a:prstGeom>
              <a:solidFill>
                <a:schemeClr val="accent2">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p:cNvSpPr txBox="1">
                <a:spLocks/>
              </p:cNvSpPr>
              <p:nvPr/>
            </p:nvSpPr>
            <p:spPr>
              <a:xfrm>
                <a:off x="1100363" y="2526291"/>
                <a:ext cx="2414427" cy="628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t>Age 85+</a:t>
                </a:r>
              </a:p>
              <a:p>
                <a:pPr algn="ctr"/>
                <a:endParaRPr lang="en-US" dirty="0"/>
              </a:p>
            </p:txBody>
          </p:sp>
        </p:grpSp>
      </p:grpSp>
      <p:sp>
        <p:nvSpPr>
          <p:cNvPr id="58" name="TextBox 57"/>
          <p:cNvSpPr txBox="1"/>
          <p:nvPr/>
        </p:nvSpPr>
        <p:spPr>
          <a:xfrm>
            <a:off x="3866129" y="1584866"/>
            <a:ext cx="4436023" cy="646331"/>
          </a:xfrm>
          <a:prstGeom prst="rect">
            <a:avLst/>
          </a:prstGeom>
          <a:noFill/>
        </p:spPr>
        <p:txBody>
          <a:bodyPr wrap="none" rtlCol="0">
            <a:spAutoFit/>
          </a:bodyPr>
          <a:lstStyle/>
          <a:p>
            <a:r>
              <a:rPr lang="en-US" sz="3600" b="1" dirty="0"/>
              <a:t>Aging by the Numbers</a:t>
            </a:r>
          </a:p>
        </p:txBody>
      </p:sp>
      <p:pic>
        <p:nvPicPr>
          <p:cNvPr id="2" name="Picture 1"/>
          <p:cNvPicPr>
            <a:picLocks noChangeAspect="1"/>
          </p:cNvPicPr>
          <p:nvPr/>
        </p:nvPicPr>
        <p:blipFill>
          <a:blip r:embed="rId2"/>
          <a:stretch>
            <a:fillRect/>
          </a:stretch>
        </p:blipFill>
        <p:spPr>
          <a:xfrm>
            <a:off x="4877389" y="2797688"/>
            <a:ext cx="2547888" cy="2547888"/>
          </a:xfrm>
          <a:prstGeom prst="rect">
            <a:avLst/>
          </a:prstGeom>
        </p:spPr>
      </p:pic>
    </p:spTree>
    <p:extLst>
      <p:ext uri="{BB962C8B-B14F-4D97-AF65-F5344CB8AC3E}">
        <p14:creationId xmlns:p14="http://schemas.microsoft.com/office/powerpoint/2010/main" val="886926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9" y="2421526"/>
            <a:ext cx="4607103" cy="4055379"/>
          </a:xfrm>
        </p:spPr>
        <p:txBody>
          <a:bodyPr>
            <a:normAutofit/>
          </a:bodyPr>
          <a:lstStyle/>
          <a:p>
            <a:pPr marL="457200" indent="-457200">
              <a:buAutoNum type="arabicPeriod"/>
            </a:pPr>
            <a:r>
              <a:rPr lang="en-US" dirty="0"/>
              <a:t>In 2010 Georgia adopted a Pet Trust Law.</a:t>
            </a:r>
          </a:p>
          <a:p>
            <a:pPr marL="457200" indent="-457200">
              <a:buAutoNum type="arabicPeriod"/>
            </a:pPr>
            <a:r>
              <a:rPr lang="en-US" dirty="0"/>
              <a:t>Create a Pet Trust and set aside funds for the care of the pets.</a:t>
            </a:r>
          </a:p>
          <a:p>
            <a:pPr marL="457200" indent="-457200">
              <a:buAutoNum type="arabicPeriod"/>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a:p>
            <a:pPr marL="0" indent="0">
              <a:spcAft>
                <a:spcPts val="1200"/>
              </a:spcAft>
              <a:buNone/>
            </a:pPr>
            <a:endParaRPr lang="en-US" sz="2400" dirty="0"/>
          </a:p>
        </p:txBody>
      </p:sp>
      <p:sp>
        <p:nvSpPr>
          <p:cNvPr id="5" name="TextBox 4"/>
          <p:cNvSpPr txBox="1"/>
          <p:nvPr/>
        </p:nvSpPr>
        <p:spPr>
          <a:xfrm>
            <a:off x="6169355" y="2366903"/>
            <a:ext cx="5585497" cy="4462760"/>
          </a:xfrm>
          <a:prstGeom prst="rect">
            <a:avLst/>
          </a:prstGeom>
          <a:noFill/>
        </p:spPr>
        <p:txBody>
          <a:bodyPr wrap="square" rtlCol="0">
            <a:spAutoFit/>
          </a:bodyPr>
          <a:lstStyle/>
          <a:p>
            <a:pPr marL="342900" indent="-342900">
              <a:spcAft>
                <a:spcPts val="600"/>
              </a:spcAft>
              <a:buFont typeface="Arial" charset="0"/>
              <a:buChar char="•"/>
            </a:pPr>
            <a:r>
              <a:rPr lang="en-US" sz="2800" dirty="0"/>
              <a:t>A legal arrangement to provide care for a pet after the owner dies</a:t>
            </a:r>
          </a:p>
          <a:p>
            <a:pPr marL="342900" indent="-342900">
              <a:spcAft>
                <a:spcPts val="600"/>
              </a:spcAft>
              <a:buFont typeface="Arial" charset="0"/>
              <a:buChar char="•"/>
            </a:pPr>
            <a:r>
              <a:rPr lang="en-US" sz="2800" dirty="0"/>
              <a:t>Name a caregiver who will have custody of the pets.</a:t>
            </a:r>
          </a:p>
          <a:p>
            <a:pPr marL="800100" lvl="1" indent="-342900">
              <a:buFont typeface="Arial" charset="0"/>
              <a:buChar char="•"/>
            </a:pPr>
            <a:r>
              <a:rPr lang="en-US" sz="2400" dirty="0"/>
              <a:t>Name a trustee (as well as alternate and successors) who will make financial decisions.</a:t>
            </a:r>
          </a:p>
          <a:p>
            <a:pPr marL="800100" lvl="1" indent="-342900">
              <a:buFont typeface="Arial" charset="0"/>
              <a:buChar char="•"/>
            </a:pPr>
            <a:r>
              <a:rPr lang="en-US" sz="2400" dirty="0"/>
              <a:t>Name a beneficiary to receive the remainder of the funds after the pets die.</a:t>
            </a:r>
          </a:p>
          <a:p>
            <a:endParaRPr lang="en-US" dirty="0"/>
          </a:p>
        </p:txBody>
      </p:sp>
      <p:pic>
        <p:nvPicPr>
          <p:cNvPr id="6" name="Picture 5"/>
          <p:cNvPicPr>
            <a:picLocks noChangeAspect="1"/>
          </p:cNvPicPr>
          <p:nvPr/>
        </p:nvPicPr>
        <p:blipFill>
          <a:blip r:embed="rId3"/>
          <a:stretch>
            <a:fillRect/>
          </a:stretch>
        </p:blipFill>
        <p:spPr>
          <a:xfrm>
            <a:off x="1708097" y="805668"/>
            <a:ext cx="1325563" cy="1325563"/>
          </a:xfrm>
          <a:prstGeom prst="rect">
            <a:avLst/>
          </a:prstGeom>
        </p:spPr>
      </p:pic>
      <p:pic>
        <p:nvPicPr>
          <p:cNvPr id="7" name="Picture 6"/>
          <p:cNvPicPr>
            <a:picLocks noChangeAspect="1"/>
          </p:cNvPicPr>
          <p:nvPr/>
        </p:nvPicPr>
        <p:blipFill>
          <a:blip r:embed="rId4"/>
          <a:stretch>
            <a:fillRect/>
          </a:stretch>
        </p:blipFill>
        <p:spPr>
          <a:xfrm>
            <a:off x="9654704" y="401231"/>
            <a:ext cx="1543987" cy="1811611"/>
          </a:xfrm>
          <a:prstGeom prst="rect">
            <a:avLst/>
          </a:prstGeom>
        </p:spPr>
      </p:pic>
      <p:cxnSp>
        <p:nvCxnSpPr>
          <p:cNvPr id="9" name="Straight Arrow Connector 8"/>
          <p:cNvCxnSpPr/>
          <p:nvPr/>
        </p:nvCxnSpPr>
        <p:spPr>
          <a:xfrm>
            <a:off x="5496185" y="2633429"/>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96185" y="3560718"/>
            <a:ext cx="6731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383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9"/>
          <p:cNvSpPr>
            <a:spLocks noGrp="1" noChangeArrowheads="1"/>
          </p:cNvSpPr>
          <p:nvPr>
            <p:ph type="subTitle" idx="1"/>
          </p:nvPr>
        </p:nvSpPr>
        <p:spPr>
          <a:xfrm>
            <a:off x="2743200" y="2362200"/>
            <a:ext cx="6781800" cy="3124200"/>
          </a:xfrm>
        </p:spPr>
        <p:txBody>
          <a:bodyPr rtlCol="0">
            <a:normAutofit/>
          </a:bodyPr>
          <a:lstStyle/>
          <a:p>
            <a:pPr>
              <a:defRPr/>
            </a:pPr>
            <a:r>
              <a:rPr lang="en-US" sz="4400" dirty="0"/>
              <a:t>Questions?</a:t>
            </a:r>
          </a:p>
          <a:p>
            <a:pPr>
              <a:defRPr/>
            </a:pPr>
            <a:r>
              <a:rPr lang="en-US" dirty="0">
                <a:solidFill>
                  <a:schemeClr val="tx1"/>
                </a:solidFill>
                <a:ea typeface="+mn-ea"/>
                <a:cs typeface="+mn-cs"/>
              </a:rPr>
              <a:t>Contact us anytime:</a:t>
            </a:r>
          </a:p>
          <a:p>
            <a:pPr>
              <a:defRPr/>
            </a:pPr>
            <a:r>
              <a:rPr lang="en-US" dirty="0" err="1">
                <a:solidFill>
                  <a:schemeClr val="tx1"/>
                </a:solidFill>
              </a:rPr>
              <a:t>lmorris</a:t>
            </a:r>
            <a:r>
              <a:rPr lang="en-US" dirty="0" err="1">
                <a:solidFill>
                  <a:schemeClr val="tx1"/>
                </a:solidFill>
                <a:ea typeface="+mn-ea"/>
                <a:cs typeface="+mn-cs"/>
              </a:rPr>
              <a:t>@hurleyeclaw.com</a:t>
            </a:r>
            <a:endParaRPr lang="en-US" dirty="0">
              <a:solidFill>
                <a:schemeClr val="tx1"/>
              </a:solidFill>
              <a:ea typeface="+mn-ea"/>
              <a:cs typeface="+mn-cs"/>
            </a:endParaRPr>
          </a:p>
          <a:p>
            <a:pPr>
              <a:defRPr/>
            </a:pPr>
            <a:r>
              <a:rPr lang="en-US" dirty="0">
                <a:solidFill>
                  <a:schemeClr val="tx1"/>
                </a:solidFill>
                <a:ea typeface="+mn-ea"/>
                <a:cs typeface="+mn-cs"/>
              </a:rPr>
              <a:t>(404) 843-0121</a:t>
            </a:r>
          </a:p>
        </p:txBody>
      </p:sp>
      <p:sp>
        <p:nvSpPr>
          <p:cNvPr id="4" name="Half Frame 3"/>
          <p:cNvSpPr/>
          <p:nvPr/>
        </p:nvSpPr>
        <p:spPr>
          <a:xfrm>
            <a:off x="3978033" y="2193339"/>
            <a:ext cx="822960" cy="822960"/>
          </a:xfrm>
          <a:prstGeom prst="halfFrame">
            <a:avLst/>
          </a:prstGeom>
          <a:solidFill>
            <a:schemeClr val="accent5">
              <a:lumMod val="50000"/>
            </a:schemeClr>
          </a:solidFill>
          <a:ln>
            <a:solidFill>
              <a:srgbClr val="002060"/>
            </a:solidFill>
          </a:ln>
        </p:spPr>
        <p:style>
          <a:lnRef idx="1">
            <a:schemeClr val="accent1"/>
          </a:lnRef>
          <a:fillRef idx="3">
            <a:schemeClr val="accent1"/>
          </a:fillRef>
          <a:effectRef idx="2">
            <a:schemeClr val="accent1"/>
          </a:effectRef>
          <a:fontRef idx="minor">
            <a:schemeClr val="lt1"/>
          </a:fontRef>
        </p:style>
      </p:sp>
      <p:sp>
        <p:nvSpPr>
          <p:cNvPr id="5" name="Half Frame 4"/>
          <p:cNvSpPr/>
          <p:nvPr/>
        </p:nvSpPr>
        <p:spPr>
          <a:xfrm rot="10800000">
            <a:off x="8051488" y="3923509"/>
            <a:ext cx="914400" cy="1025647"/>
          </a:xfrm>
          <a:prstGeom prst="halfFrame">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5948099"/>
      </p:ext>
    </p:extLst>
  </p:cSld>
  <p:clrMapOvr>
    <a:masterClrMapping/>
  </p:clrMapOvr>
  <p:transition>
    <p:pull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23" y="1167882"/>
            <a:ext cx="10515600" cy="1325563"/>
          </a:xfrm>
        </p:spPr>
        <p:txBody>
          <a:bodyPr>
            <a:normAutofit/>
          </a:bodyPr>
          <a:lstStyle/>
          <a:p>
            <a:pPr algn="ctr"/>
            <a:r>
              <a:rPr lang="en-US" sz="2800" b="1" dirty="0">
                <a:latin typeface="+mn-lt"/>
              </a:rPr>
              <a:t>Appendix</a:t>
            </a:r>
          </a:p>
        </p:txBody>
      </p:sp>
      <p:sp>
        <p:nvSpPr>
          <p:cNvPr id="3" name="Content Placeholder 2"/>
          <p:cNvSpPr>
            <a:spLocks noGrp="1"/>
          </p:cNvSpPr>
          <p:nvPr>
            <p:ph idx="1"/>
          </p:nvPr>
        </p:nvSpPr>
        <p:spPr>
          <a:xfrm>
            <a:off x="766281" y="2257140"/>
            <a:ext cx="10515600" cy="4164209"/>
          </a:xfrm>
        </p:spPr>
        <p:txBody>
          <a:bodyPr>
            <a:normAutofit fontScale="47500" lnSpcReduction="20000"/>
          </a:bodyPr>
          <a:lstStyle/>
          <a:p>
            <a:r>
              <a:rPr lang="en-US" sz="1600" dirty="0"/>
              <a:t>Manning, W. D., &amp; Brown, S. L. (2011). The demography of unions among older Americans, 1980-present: A family change approach. In R. A. </a:t>
            </a:r>
            <a:r>
              <a:rPr lang="en-US" sz="1600" dirty="0" err="1"/>
              <a:t>Settersten</a:t>
            </a:r>
            <a:r>
              <a:rPr lang="en-US" sz="1600" dirty="0"/>
              <a:t>, Jr. &amp; J. L. Angel (Eds.),</a:t>
            </a:r>
          </a:p>
          <a:p>
            <a:r>
              <a:rPr lang="en-US" sz="1600" dirty="0"/>
              <a:t>https://www.aarp.org/relationships/family/info-04-2011/biggest-issues-facing-older-lgbt-americans.html</a:t>
            </a:r>
          </a:p>
          <a:p>
            <a:r>
              <a:rPr lang="en-US" sz="1600" dirty="0"/>
              <a:t>https://www.aarp.org/home-family/caregiving/info-11-2013/caregiving-parents-stepfamily-relationships-jacobs.html</a:t>
            </a:r>
          </a:p>
          <a:p>
            <a:r>
              <a:rPr lang="en-US" sz="1600" dirty="0"/>
              <a:t>http://www.age-pride.org/wordpress/wp-content/uploads/2016/08/A-collaboration-for-health-and-wellness-GRIOT-Circle-and-Caring-and-Aging-with-Pride.pdf</a:t>
            </a:r>
          </a:p>
          <a:p>
            <a:r>
              <a:rPr lang="en-US" sz="1600" dirty="0"/>
              <a:t>http://www.pewsocialtrends.org/2013/01/30/the-sandwich-generation/</a:t>
            </a:r>
          </a:p>
          <a:p>
            <a:r>
              <a:rPr lang="en-US" sz="1600" dirty="0"/>
              <a:t>A Profile of Older Americans: 2015, Administration on Aging (</a:t>
            </a:r>
            <a:r>
              <a:rPr lang="en-US" sz="1600" dirty="0" err="1"/>
              <a:t>AoA</a:t>
            </a:r>
            <a:r>
              <a:rPr lang="en-US" sz="1600" dirty="0"/>
              <a:t>), Administration for Community Living, U.S. Department of Health and Human Services https://</a:t>
            </a:r>
            <a:r>
              <a:rPr lang="en-US" sz="1600" dirty="0" err="1"/>
              <a:t>aoa.acl.gov</a:t>
            </a:r>
            <a:r>
              <a:rPr lang="en-US" sz="1600" dirty="0"/>
              <a:t>/</a:t>
            </a:r>
            <a:r>
              <a:rPr lang="en-US" sz="1600" dirty="0" err="1"/>
              <a:t>aging_statistics</a:t>
            </a:r>
            <a:r>
              <a:rPr lang="en-US" sz="1600" dirty="0"/>
              <a:t>/profile/2015/docs/2015-Profile.pdf</a:t>
            </a:r>
          </a:p>
          <a:p>
            <a:r>
              <a:rPr lang="en-US" sz="1600" dirty="0"/>
              <a:t>A Profile of Older Americans: 2015, Administration on Aging (</a:t>
            </a:r>
            <a:r>
              <a:rPr lang="en-US" sz="1600" dirty="0" err="1"/>
              <a:t>AoA</a:t>
            </a:r>
            <a:r>
              <a:rPr lang="en-US" sz="1600" dirty="0"/>
              <a:t>), Administration for Community Living, U.S. Department of Health and Human Services https://</a:t>
            </a:r>
            <a:r>
              <a:rPr lang="en-US" sz="1600" dirty="0" err="1"/>
              <a:t>aoa.acl.gov</a:t>
            </a:r>
            <a:r>
              <a:rPr lang="en-US" sz="1600" dirty="0"/>
              <a:t>/</a:t>
            </a:r>
            <a:r>
              <a:rPr lang="en-US" sz="1600" dirty="0" err="1"/>
              <a:t>aging_statistics</a:t>
            </a:r>
            <a:r>
              <a:rPr lang="en-US" sz="1600" dirty="0"/>
              <a:t>/profile/2015/docs/2015-Profile.pdf</a:t>
            </a:r>
          </a:p>
          <a:p>
            <a:r>
              <a:rPr lang="en-US" sz="1600" dirty="0"/>
              <a:t>Manning, W. D., &amp; Brown, S. L. (2011). The demography of unions among older Americans, 1980-present: A family change approach. In R. A. </a:t>
            </a:r>
            <a:r>
              <a:rPr lang="en-US" sz="1600" dirty="0" err="1"/>
              <a:t>Settersten</a:t>
            </a:r>
            <a:r>
              <a:rPr lang="en-US" sz="1600" dirty="0"/>
              <a:t>, Jr. &amp; J. L. Angel (Eds.),</a:t>
            </a:r>
          </a:p>
          <a:p>
            <a:r>
              <a:rPr lang="en-US" sz="1600" dirty="0"/>
              <a:t>Lin, I.-F., &amp; Brown, S. L. (2012). Unmarried boomers confront old age: A national portrait. The Gerontologist, 52, 153-165.</a:t>
            </a:r>
          </a:p>
          <a:p>
            <a:r>
              <a:rPr lang="en-US" sz="1600" baseline="30000" dirty="0" err="1"/>
              <a:t>v</a:t>
            </a:r>
            <a:r>
              <a:rPr lang="en-US" sz="1600" dirty="0" err="1"/>
              <a:t>Out</a:t>
            </a:r>
            <a:r>
              <a:rPr lang="en-US" sz="1600" dirty="0"/>
              <a:t> &amp; Visible: The Experiences and Attitudes of LGBT Older Adults, Ages 45-75, Services &amp; Advocacy for GLBT Elders (SAGE), October 6, 2014</a:t>
            </a:r>
          </a:p>
          <a:p>
            <a:r>
              <a:rPr lang="en-US" sz="1600" baseline="30000" dirty="0" err="1"/>
              <a:t>i</a:t>
            </a:r>
            <a:r>
              <a:rPr lang="en-US" sz="1600" dirty="0"/>
              <a:t> Coleman, M., </a:t>
            </a:r>
            <a:r>
              <a:rPr lang="en-US" sz="1600" dirty="0" err="1"/>
              <a:t>Ganong</a:t>
            </a:r>
            <a:r>
              <a:rPr lang="en-US" sz="1600" dirty="0"/>
              <a:t>, L., &amp; Fine, M. (2000). Reinvestigating remarriage: Another decade of progress. Journal of Marriage and the Family, 62(4), 1288-1307.</a:t>
            </a:r>
          </a:p>
          <a:p>
            <a:r>
              <a:rPr lang="en-US" sz="1600" baseline="30000" dirty="0"/>
              <a:t>vii </a:t>
            </a:r>
            <a:r>
              <a:rPr lang="en-US" sz="1600" dirty="0" err="1"/>
              <a:t>Dēmos</a:t>
            </a:r>
            <a:r>
              <a:rPr lang="en-US" sz="1600" dirty="0"/>
              <a:t>’ 2012 National Survey on Credit Card Debt of Low- and Middle-Income Households</a:t>
            </a:r>
          </a:p>
          <a:p>
            <a:r>
              <a:rPr lang="en-US" sz="1600" baseline="30000" dirty="0"/>
              <a:t>viii </a:t>
            </a:r>
            <a:r>
              <a:rPr lang="en-US" sz="1600" dirty="0"/>
              <a:t>Dick, Diane L. (2004), The Impact of Medicaid Estate Recovery on Nontraditional Families, University of Florida Journal of Law &amp; Public Policy, Vol. 15. p. 525, 2004</a:t>
            </a:r>
          </a:p>
          <a:p>
            <a:r>
              <a:rPr lang="en-US" sz="1600" baseline="30000" dirty="0"/>
              <a:t>ix </a:t>
            </a:r>
            <a:r>
              <a:rPr lang="en-US" sz="1600" dirty="0"/>
              <a:t> Chapter 6 of Title 10 of the Georgia Code; </a:t>
            </a:r>
            <a:r>
              <a:rPr lang="en-US" sz="1600" dirty="0" err="1"/>
              <a:t>Fatoullah</a:t>
            </a:r>
            <a:r>
              <a:rPr lang="en-US" sz="1600" dirty="0"/>
              <a:t>, Ronald A., </a:t>
            </a:r>
            <a:r>
              <a:rPr lang="en-US" sz="1600" dirty="0" err="1"/>
              <a:t>Forspan</a:t>
            </a:r>
            <a:r>
              <a:rPr lang="en-US" sz="1600" dirty="0"/>
              <a:t>, Elizabeth, </a:t>
            </a:r>
            <a:r>
              <a:rPr lang="en-US" sz="1600" dirty="0" err="1"/>
              <a:t>Gorak</a:t>
            </a:r>
            <a:r>
              <a:rPr lang="en-US" sz="1600" dirty="0"/>
              <a:t>, Jeffrey, &amp; </a:t>
            </a:r>
            <a:r>
              <a:rPr lang="en-US" sz="1600" dirty="0" err="1"/>
              <a:t>Kess</a:t>
            </a:r>
            <a:r>
              <a:rPr lang="en-US" sz="1600" dirty="0"/>
              <a:t>, Sidney, (2017) The Critical Importance of a Power of Attorney for Incapacitated Individuals. CPA Journal. May2017, Vol. 87 Issue 5, p18-22. 5p. </a:t>
            </a:r>
          </a:p>
          <a:p>
            <a:r>
              <a:rPr lang="en-US" sz="1600" baseline="30000" dirty="0"/>
              <a:t>x</a:t>
            </a:r>
            <a:r>
              <a:rPr lang="en-US" sz="1600" dirty="0"/>
              <a:t> </a:t>
            </a:r>
            <a:r>
              <a:rPr lang="en-US" sz="1600" dirty="0" err="1"/>
              <a:t>Kronman</a:t>
            </a:r>
            <a:r>
              <a:rPr lang="en-US" sz="1600" dirty="0"/>
              <a:t>, Andrea C. et al. “Can Primary Care Visits Reduce Hospital Utilization Among Medicare Beneficiaries at the End of Life?” Journal of General Internal Medicine 23.9 (2008): 1330–1335. PMC. Web. 11 Sept. 2017.</a:t>
            </a:r>
          </a:p>
          <a:p>
            <a:r>
              <a:rPr lang="en-US" sz="1600" baseline="30000" dirty="0"/>
              <a:t>xi</a:t>
            </a:r>
            <a:r>
              <a:rPr lang="en-US" sz="1600" dirty="0"/>
              <a:t> O'Shaughnessy, Carol. "National spending for long-term services and supports (LTSS), 2012." (2014).</a:t>
            </a:r>
          </a:p>
          <a:p>
            <a:r>
              <a:rPr lang="en-US" sz="1600" baseline="30000" dirty="0"/>
              <a:t>xii </a:t>
            </a:r>
            <a:r>
              <a:rPr lang="en-US" sz="1600" dirty="0"/>
              <a:t>NSDUH’s National Survey on Drug Use and Health (2014)</a:t>
            </a:r>
          </a:p>
          <a:p>
            <a:r>
              <a:rPr lang="en-US" sz="1600" baseline="30000" dirty="0"/>
              <a:t>xiii </a:t>
            </a:r>
            <a:r>
              <a:rPr lang="en-US" sz="1600" dirty="0"/>
              <a:t>Martin J. </a:t>
            </a:r>
            <a:r>
              <a:rPr lang="en-US" sz="1600" dirty="0" err="1"/>
              <a:t>Ganderson</a:t>
            </a:r>
            <a:r>
              <a:rPr lang="en-US" sz="1600" dirty="0"/>
              <a:t> &amp; Jessica M. Booth, Premarital Issues in Second Marriages: What to Plan for the Second Time Around, 2010 NAELA INST. 5-1 (May 11–15, 2010)</a:t>
            </a:r>
          </a:p>
          <a:p>
            <a:r>
              <a:rPr lang="en-US" sz="1600" baseline="30000" dirty="0"/>
              <a:t>xiv </a:t>
            </a:r>
            <a:r>
              <a:rPr lang="en-US" sz="1600" b="1" dirty="0"/>
              <a:t>O.C.G.A. § 53-12-28 (2010)</a:t>
            </a:r>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41714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7610802"/>
              </p:ext>
            </p:extLst>
          </p:nvPr>
        </p:nvGraphicFramePr>
        <p:xfrm>
          <a:off x="1338044" y="1672720"/>
          <a:ext cx="10045722" cy="472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38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66294" y="2098496"/>
            <a:ext cx="9272431" cy="2976937"/>
          </a:xfrm>
          <a:prstGeom prst="wedgeEllipseCallout">
            <a:avLst/>
          </a:prstGeom>
          <a:solidFill>
            <a:schemeClr val="accent5">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85817" y="3135663"/>
            <a:ext cx="9235101" cy="1046440"/>
          </a:xfrm>
          <a:prstGeom prst="rect">
            <a:avLst/>
          </a:prstGeom>
          <a:noFill/>
        </p:spPr>
        <p:txBody>
          <a:bodyPr wrap="square" rtlCol="0">
            <a:spAutoFit/>
          </a:bodyPr>
          <a:lstStyle/>
          <a:p>
            <a:pPr algn="ctr"/>
            <a:r>
              <a:rPr lang="en-US" sz="4400" b="1" dirty="0"/>
              <a:t>What is an Elder Orphan?</a:t>
            </a:r>
          </a:p>
          <a:p>
            <a:pPr algn="ctr"/>
            <a:endParaRPr lang="en-US" b="1" dirty="0"/>
          </a:p>
        </p:txBody>
      </p:sp>
    </p:spTree>
    <p:extLst>
      <p:ext uri="{BB962C8B-B14F-4D97-AF65-F5344CB8AC3E}">
        <p14:creationId xmlns:p14="http://schemas.microsoft.com/office/powerpoint/2010/main" val="55193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334" y="2174946"/>
            <a:ext cx="6696501" cy="2982680"/>
          </a:xfrm>
        </p:spPr>
        <p:txBody>
          <a:bodyPr>
            <a:noAutofit/>
          </a:bodyPr>
          <a:lstStyle/>
          <a:p>
            <a:pPr marL="0" indent="0">
              <a:buNone/>
            </a:pPr>
            <a:r>
              <a:rPr lang="en-US" sz="3600" dirty="0"/>
              <a:t>An older individual living in the community who is socially and/or physically isolated, without an available known family member or designated surrogate or caregiver.</a:t>
            </a:r>
          </a:p>
        </p:txBody>
      </p:sp>
      <p:sp>
        <p:nvSpPr>
          <p:cNvPr id="4" name="TextBox 3"/>
          <p:cNvSpPr txBox="1"/>
          <p:nvPr/>
        </p:nvSpPr>
        <p:spPr>
          <a:xfrm>
            <a:off x="7640687" y="1651726"/>
            <a:ext cx="3294492" cy="523220"/>
          </a:xfrm>
          <a:prstGeom prst="rect">
            <a:avLst/>
          </a:prstGeom>
          <a:noFill/>
        </p:spPr>
        <p:txBody>
          <a:bodyPr wrap="none" rtlCol="0">
            <a:spAutoFit/>
          </a:bodyPr>
          <a:lstStyle/>
          <a:p>
            <a:r>
              <a:rPr lang="en-US" sz="2800" dirty="0"/>
              <a:t>Hiding in plain sight</a:t>
            </a:r>
            <a:r>
              <a:rPr lang="is-IS" sz="2800" dirty="0"/>
              <a:t>…</a:t>
            </a:r>
            <a:endParaRPr lang="en-US" sz="2800" dirty="0"/>
          </a:p>
        </p:txBody>
      </p:sp>
      <p:pic>
        <p:nvPicPr>
          <p:cNvPr id="2" name="Picture 1"/>
          <p:cNvPicPr>
            <a:picLocks noChangeAspect="1"/>
          </p:cNvPicPr>
          <p:nvPr/>
        </p:nvPicPr>
        <p:blipFill>
          <a:blip r:embed="rId3"/>
          <a:stretch>
            <a:fillRect/>
          </a:stretch>
        </p:blipFill>
        <p:spPr>
          <a:xfrm>
            <a:off x="7640687" y="2174946"/>
            <a:ext cx="3932058" cy="3575947"/>
          </a:xfrm>
          <a:prstGeom prst="rect">
            <a:avLst/>
          </a:prstGeom>
        </p:spPr>
      </p:pic>
    </p:spTree>
    <p:extLst>
      <p:ext uri="{BB962C8B-B14F-4D97-AF65-F5344CB8AC3E}">
        <p14:creationId xmlns:p14="http://schemas.microsoft.com/office/powerpoint/2010/main" val="11346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20" y="2352783"/>
            <a:ext cx="7824538" cy="3554722"/>
          </a:xfrm>
        </p:spPr>
        <p:txBody>
          <a:bodyPr/>
          <a:lstStyle/>
          <a:p>
            <a:r>
              <a:rPr lang="en-US" sz="3200" b="1" dirty="0"/>
              <a:t>Marital status </a:t>
            </a:r>
            <a:r>
              <a:rPr lang="en-US" sz="3200" dirty="0"/>
              <a:t>- 1/3 of Americans 45-63 are single</a:t>
            </a:r>
          </a:p>
          <a:p>
            <a:r>
              <a:rPr lang="en-US" sz="3200" b="1" dirty="0"/>
              <a:t>Childlessness</a:t>
            </a:r>
            <a:r>
              <a:rPr lang="en-US" sz="3200" dirty="0"/>
              <a:t> – 19% of women aged 40-44 have no children</a:t>
            </a:r>
          </a:p>
          <a:p>
            <a:r>
              <a:rPr lang="en-US" sz="3200" b="1" dirty="0"/>
              <a:t>Male vs. Female </a:t>
            </a:r>
            <a:r>
              <a:rPr lang="en-US" sz="3200" dirty="0"/>
              <a:t>– Men have higher rates of isolation and depression</a:t>
            </a:r>
          </a:p>
          <a:p>
            <a:endParaRPr lang="en-US" dirty="0"/>
          </a:p>
          <a:p>
            <a:endParaRPr lang="en-US" dirty="0"/>
          </a:p>
        </p:txBody>
      </p:sp>
      <p:pic>
        <p:nvPicPr>
          <p:cNvPr id="4" name="Picture 3"/>
          <p:cNvPicPr>
            <a:picLocks noChangeAspect="1"/>
          </p:cNvPicPr>
          <p:nvPr/>
        </p:nvPicPr>
        <p:blipFill>
          <a:blip r:embed="rId2"/>
          <a:stretch>
            <a:fillRect/>
          </a:stretch>
        </p:blipFill>
        <p:spPr>
          <a:xfrm>
            <a:off x="8662738" y="2352783"/>
            <a:ext cx="2857500" cy="2844800"/>
          </a:xfrm>
          <a:prstGeom prst="rect">
            <a:avLst/>
          </a:prstGeom>
        </p:spPr>
      </p:pic>
    </p:spTree>
    <p:extLst>
      <p:ext uri="{BB962C8B-B14F-4D97-AF65-F5344CB8AC3E}">
        <p14:creationId xmlns:p14="http://schemas.microsoft.com/office/powerpoint/2010/main" val="86432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726" y="2580105"/>
            <a:ext cx="3877510" cy="2070100"/>
          </a:xfrm>
          <a:prstGeom prst="rect">
            <a:avLst/>
          </a:prstGeom>
        </p:spPr>
      </p:pic>
      <p:sp>
        <p:nvSpPr>
          <p:cNvPr id="3" name="Content Placeholder 2"/>
          <p:cNvSpPr>
            <a:spLocks noGrp="1"/>
          </p:cNvSpPr>
          <p:nvPr>
            <p:ph idx="1"/>
          </p:nvPr>
        </p:nvSpPr>
        <p:spPr>
          <a:xfrm>
            <a:off x="3485148" y="1765467"/>
            <a:ext cx="8257674" cy="4671427"/>
          </a:xfrm>
        </p:spPr>
        <p:txBody>
          <a:bodyPr>
            <a:normAutofit fontScale="92500" lnSpcReduction="10000"/>
          </a:bodyPr>
          <a:lstStyle/>
          <a:p>
            <a:r>
              <a:rPr lang="en-US" sz="3000" dirty="0"/>
              <a:t>Unique subset </a:t>
            </a:r>
          </a:p>
          <a:p>
            <a:r>
              <a:rPr lang="en-US" sz="3000" dirty="0"/>
              <a:t>Functioned well on their own</a:t>
            </a:r>
          </a:p>
          <a:p>
            <a:r>
              <a:rPr lang="en-US" sz="3000" dirty="0"/>
              <a:t>Don’t actively plan for medical future</a:t>
            </a:r>
          </a:p>
          <a:p>
            <a:r>
              <a:rPr lang="en-US" sz="3000" dirty="0"/>
              <a:t>Realize too late that they can’t complete tasks they are used to doing</a:t>
            </a:r>
          </a:p>
          <a:p>
            <a:r>
              <a:rPr lang="en-US" sz="3000" dirty="0"/>
              <a:t>As a result they no longer access care they need</a:t>
            </a:r>
          </a:p>
          <a:p>
            <a:r>
              <a:rPr lang="en-US" sz="3000" dirty="0"/>
              <a:t>Preventable medical events occur often causing hospitalization</a:t>
            </a:r>
          </a:p>
          <a:p>
            <a:r>
              <a:rPr lang="en-US" sz="3000" dirty="0"/>
              <a:t>Significant cost to healthcare system and undue suffering to patient</a:t>
            </a:r>
          </a:p>
          <a:p>
            <a:endParaRPr lang="en-US" dirty="0"/>
          </a:p>
        </p:txBody>
      </p:sp>
    </p:spTree>
    <p:extLst>
      <p:ext uri="{BB962C8B-B14F-4D97-AF65-F5344CB8AC3E}">
        <p14:creationId xmlns:p14="http://schemas.microsoft.com/office/powerpoint/2010/main" val="477939380"/>
      </p:ext>
    </p:extLst>
  </p:cSld>
  <p:clrMapOvr>
    <a:masterClrMapping/>
  </p:clrMapOvr>
</p:sld>
</file>

<file path=ppt/theme/theme1.xml><?xml version="1.0" encoding="utf-8"?>
<a:theme xmlns:a="http://schemas.openxmlformats.org/drawingml/2006/main" name="HEC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L" id="{9F8DB422-065F-364D-9466-856E585771DC}" vid="{128F0CC0-83C3-164D-9ACC-64CF8E570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HECL</Template>
  <TotalTime>1517</TotalTime>
  <Words>2327</Words>
  <Application>Microsoft Office PowerPoint</Application>
  <PresentationFormat>Widescreen</PresentationFormat>
  <Paragraphs>255</Paragraphs>
  <Slides>42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Calibri Light</vt:lpstr>
      <vt:lpstr>Mangal</vt:lpstr>
      <vt:lpstr>Times</vt:lpstr>
      <vt:lpstr>HECL</vt:lpstr>
      <vt:lpstr>The New Aging Family: Elder Care in the 21st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for Elder Orphan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Brady Bunch…?</vt:lpstr>
      <vt:lpstr>Not Really!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Aging Family: Elder Care in the 21st Century</dc:title>
  <dc:creator>Theresa Denlinger</dc:creator>
  <cp:lastModifiedBy>Eady, Mary Ellen</cp:lastModifiedBy>
  <cp:revision>119</cp:revision>
  <dcterms:created xsi:type="dcterms:W3CDTF">2017-12-19T18:08:07Z</dcterms:created>
  <dcterms:modified xsi:type="dcterms:W3CDTF">2019-01-28T16:33:10Z</dcterms:modified>
</cp:coreProperties>
</file>